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wmf" ContentType="image/x-wmf"/>
  <Default Extension="xls" ContentType="application/vnd.ms-exce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Lst>
  <p:notesMasterIdLst>
    <p:notesMasterId r:id="rId31"/>
  </p:notesMasterIdLst>
  <p:sldIdLst>
    <p:sldId id="326" r:id="rId7"/>
    <p:sldId id="257" r:id="rId8"/>
    <p:sldId id="258" r:id="rId9"/>
    <p:sldId id="259" r:id="rId10"/>
    <p:sldId id="261" r:id="rId11"/>
    <p:sldId id="263" r:id="rId12"/>
    <p:sldId id="264" r:id="rId13"/>
    <p:sldId id="265" r:id="rId14"/>
    <p:sldId id="266" r:id="rId15"/>
    <p:sldId id="267" r:id="rId16"/>
    <p:sldId id="272" r:id="rId17"/>
    <p:sldId id="274" r:id="rId18"/>
    <p:sldId id="268" r:id="rId19"/>
    <p:sldId id="304" r:id="rId20"/>
    <p:sldId id="305" r:id="rId21"/>
    <p:sldId id="306" r:id="rId22"/>
    <p:sldId id="308" r:id="rId23"/>
    <p:sldId id="309" r:id="rId24"/>
    <p:sldId id="311" r:id="rId25"/>
    <p:sldId id="312" r:id="rId26"/>
    <p:sldId id="315" r:id="rId27"/>
    <p:sldId id="320" r:id="rId28"/>
    <p:sldId id="322" r:id="rId29"/>
    <p:sldId id="32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AB1B77-E39E-4AE5-99E3-C750EB453E6E}" type="datetimeFigureOut">
              <a:rPr lang="en-US" smtClean="0"/>
              <a:pPr/>
              <a:t>7/16/2014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3B6807-3D90-46BD-876E-4E4CD8B88E13}" type="slidenum">
              <a:rPr lang="en-US" smtClean="0"/>
              <a:pPr/>
              <a:t>‹#›</a:t>
            </a:fld>
            <a:endParaRPr lang="en-US"/>
          </a:p>
        </p:txBody>
      </p:sp>
    </p:spTree>
    <p:extLst>
      <p:ext uri="{BB962C8B-B14F-4D97-AF65-F5344CB8AC3E}">
        <p14:creationId xmlns:p14="http://schemas.microsoft.com/office/powerpoint/2010/main" xmlns="" val="3919583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D74EBED4-447B-42C9-BB28-A642D3B1081B}" type="slidenum">
              <a:rPr lang="en-US" smtClean="0">
                <a:solidFill>
                  <a:prstClr val="black"/>
                </a:solidFill>
              </a:rPr>
              <a:pPr eaLnBrk="1" hangingPunct="1"/>
              <a:t>7</a:t>
            </a:fld>
            <a:endParaRPr lang="en-US"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FEC79837-4368-455A-B666-5843108569A0}" type="slidenum">
              <a:rPr lang="en-US" smtClean="0">
                <a:solidFill>
                  <a:prstClr val="black"/>
                </a:solidFill>
              </a:rPr>
              <a:pPr eaLnBrk="1" hangingPunct="1"/>
              <a:t>11</a:t>
            </a:fld>
            <a:endParaRPr lang="en-US"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25B910E-6504-49F5-B656-B1E09C3FE219}"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xmlns="" val="142167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5/19 </a:t>
            </a:r>
            <a:r>
              <a:rPr lang="en-US" smtClean="0"/>
              <a:t>Saturday class</a:t>
            </a:r>
            <a:r>
              <a:rPr lang="en-US" baseline="0" smtClean="0"/>
              <a:t> </a:t>
            </a:r>
            <a:endParaRPr lang="en-US"/>
          </a:p>
        </p:txBody>
      </p:sp>
      <p:sp>
        <p:nvSpPr>
          <p:cNvPr id="4" name="Slide Number Placeholder 3"/>
          <p:cNvSpPr>
            <a:spLocks noGrp="1"/>
          </p:cNvSpPr>
          <p:nvPr>
            <p:ph type="sldNum" sz="quarter" idx="10"/>
          </p:nvPr>
        </p:nvSpPr>
        <p:spPr/>
        <p:txBody>
          <a:bodyPr/>
          <a:lstStyle/>
          <a:p>
            <a:fld id="{4B0E8CAC-B538-47DB-8FEE-6F4BF35A1FB7}"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xmlns="" val="6858918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444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444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8E8AB52-EB7A-4C0B-8E3D-A184869FAC25}" type="slidenum">
              <a:rPr lang="en-US" smtClean="0">
                <a:solidFill>
                  <a:prstClr val="black"/>
                </a:solidFill>
              </a:rPr>
              <a:pPr eaLnBrk="1" hangingPunct="1"/>
              <a:t>21</a:t>
            </a:fld>
            <a:endParaRPr lang="en-US" smtClean="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5/20 for 420</a:t>
            </a:r>
            <a:endParaRPr lang="en-US" dirty="0"/>
          </a:p>
        </p:txBody>
      </p:sp>
      <p:sp>
        <p:nvSpPr>
          <p:cNvPr id="4" name="Slide Number Placeholder 3"/>
          <p:cNvSpPr>
            <a:spLocks noGrp="1"/>
          </p:cNvSpPr>
          <p:nvPr>
            <p:ph type="sldNum" sz="quarter" idx="10"/>
          </p:nvPr>
        </p:nvSpPr>
        <p:spPr/>
        <p:txBody>
          <a:bodyPr/>
          <a:lstStyle/>
          <a:p>
            <a:fld id="{4B0E8CAC-B538-47DB-8FEE-6F4BF35A1FB7}"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xmlns="" val="1285850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54884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75680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136184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79E07E-29E4-4C22-972C-37887F11422A}" type="datetimeFigureOut">
              <a:rPr lang="en-US" smtClean="0">
                <a:solidFill>
                  <a:prstClr val="white">
                    <a:tint val="75000"/>
                  </a:prstClr>
                </a:solidFill>
              </a:rPr>
              <a:pPr/>
              <a:t>7/16/2014</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ACC0986-1BE6-4470-9E1A-46A585B3FDD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17436029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79E07E-29E4-4C22-972C-37887F11422A}" type="datetimeFigureOut">
              <a:rPr lang="en-US" smtClean="0">
                <a:solidFill>
                  <a:prstClr val="white">
                    <a:tint val="75000"/>
                  </a:prstClr>
                </a:solidFill>
              </a:rPr>
              <a:pPr/>
              <a:t>7/16/2014</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ACC0986-1BE6-4470-9E1A-46A585B3FDD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16196814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79E07E-29E4-4C22-972C-37887F11422A}" type="datetimeFigureOut">
              <a:rPr lang="en-US" smtClean="0">
                <a:solidFill>
                  <a:prstClr val="white">
                    <a:tint val="75000"/>
                  </a:prstClr>
                </a:solidFill>
              </a:rPr>
              <a:pPr/>
              <a:t>7/16/2014</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ACC0986-1BE6-4470-9E1A-46A585B3FDD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2641734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79E07E-29E4-4C22-972C-37887F11422A}" type="datetimeFigureOut">
              <a:rPr lang="en-US" smtClean="0">
                <a:solidFill>
                  <a:prstClr val="white">
                    <a:tint val="75000"/>
                  </a:prstClr>
                </a:solidFill>
              </a:rPr>
              <a:pPr/>
              <a:t>7/16/2014</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ACC0986-1BE6-4470-9E1A-46A585B3FDD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17178452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79E07E-29E4-4C22-972C-37887F11422A}" type="datetimeFigureOut">
              <a:rPr lang="en-US" smtClean="0">
                <a:solidFill>
                  <a:prstClr val="white">
                    <a:tint val="75000"/>
                  </a:prstClr>
                </a:solidFill>
              </a:rPr>
              <a:pPr/>
              <a:t>7/16/2014</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BACC0986-1BE6-4470-9E1A-46A585B3FDD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8342420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79E07E-29E4-4C22-972C-37887F11422A}" type="datetimeFigureOut">
              <a:rPr lang="en-US" smtClean="0">
                <a:solidFill>
                  <a:prstClr val="white">
                    <a:tint val="75000"/>
                  </a:prstClr>
                </a:solidFill>
              </a:rPr>
              <a:pPr/>
              <a:t>7/16/2014</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BACC0986-1BE6-4470-9E1A-46A585B3FDD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41297319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79E07E-29E4-4C22-972C-37887F11422A}" type="datetimeFigureOut">
              <a:rPr lang="en-US" smtClean="0">
                <a:solidFill>
                  <a:prstClr val="white">
                    <a:tint val="75000"/>
                  </a:prstClr>
                </a:solidFill>
              </a:rPr>
              <a:pPr/>
              <a:t>7/16/2014</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BACC0986-1BE6-4470-9E1A-46A585B3FDD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4181781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79E07E-29E4-4C22-972C-37887F11422A}" type="datetimeFigureOut">
              <a:rPr lang="en-US" smtClean="0">
                <a:solidFill>
                  <a:prstClr val="white">
                    <a:tint val="75000"/>
                  </a:prstClr>
                </a:solidFill>
              </a:rPr>
              <a:pPr/>
              <a:t>7/16/2014</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ACC0986-1BE6-4470-9E1A-46A585B3FDD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865619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34032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79E07E-29E4-4C22-972C-37887F11422A}" type="datetimeFigureOut">
              <a:rPr lang="en-US" smtClean="0">
                <a:solidFill>
                  <a:prstClr val="white">
                    <a:tint val="75000"/>
                  </a:prstClr>
                </a:solidFill>
              </a:rPr>
              <a:pPr/>
              <a:t>7/16/2014</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ACC0986-1BE6-4470-9E1A-46A585B3FDD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909582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79E07E-29E4-4C22-972C-37887F11422A}" type="datetimeFigureOut">
              <a:rPr lang="en-US" smtClean="0">
                <a:solidFill>
                  <a:prstClr val="white">
                    <a:tint val="75000"/>
                  </a:prstClr>
                </a:solidFill>
              </a:rPr>
              <a:pPr/>
              <a:t>7/16/2014</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ACC0986-1BE6-4470-9E1A-46A585B3FDD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22896376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79E07E-29E4-4C22-972C-37887F11422A}" type="datetimeFigureOut">
              <a:rPr lang="en-US" smtClean="0">
                <a:solidFill>
                  <a:prstClr val="white">
                    <a:tint val="75000"/>
                  </a:prstClr>
                </a:solidFill>
              </a:rPr>
              <a:pPr/>
              <a:t>7/16/2014</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ACC0986-1BE6-4470-9E1A-46A585B3FDD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9519460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1991237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4910858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2471872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5272285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6895666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689524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571715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25727416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5545281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8361389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1085870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9641663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728643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76159790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2974286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9468686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9338896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92411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30727718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50770212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4889900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8757072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97169330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1075298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9888980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30606995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5255582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5738329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064234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1197288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8677747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61153034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7071137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7425587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8286082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9670983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39339"/>
            <a:ext cx="7772400" cy="1470025"/>
          </a:xfrm>
        </p:spPr>
        <p:txBody>
          <a:bodyPr/>
          <a:lstStyle>
            <a:lvl1pPr algn="ctr">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318933"/>
            <a:ext cx="7772400" cy="1236134"/>
          </a:xfrm>
        </p:spPr>
        <p:txBody>
          <a:bodyPr>
            <a:normAutofit/>
          </a:bodyPr>
          <a:lstStyle>
            <a:lvl1pPr marL="0" indent="0" algn="ctr">
              <a:buNone/>
              <a:defRPr sz="2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4" name="Picture 13" descr="Head-Generic.jpf"/>
          <p:cNvPicPr>
            <a:picLocks noChangeAspect="1"/>
          </p:cNvPicPr>
          <p:nvPr userDrawn="1"/>
        </p:nvPicPr>
        <p:blipFill>
          <a:blip r:embed="rId2" cstate="print"/>
          <a:stretch>
            <a:fillRect/>
          </a:stretch>
        </p:blipFill>
        <p:spPr>
          <a:xfrm>
            <a:off x="0" y="5029200"/>
            <a:ext cx="9144000" cy="758952"/>
          </a:xfrm>
          <a:prstGeom prst="rect">
            <a:avLst/>
          </a:prstGeom>
        </p:spPr>
      </p:pic>
    </p:spTree>
    <p:extLst>
      <p:ext uri="{BB962C8B-B14F-4D97-AF65-F5344CB8AC3E}">
        <p14:creationId xmlns:p14="http://schemas.microsoft.com/office/powerpoint/2010/main" xmlns="" val="301576447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12" descr="Generic.jpf"/>
          <p:cNvPicPr>
            <a:picLocks noChangeAspect="1"/>
          </p:cNvPicPr>
          <p:nvPr userDrawn="1"/>
        </p:nvPicPr>
        <p:blipFill>
          <a:blip r:embed="rId2" cstate="print"/>
          <a:stretch>
            <a:fillRect/>
          </a:stretch>
        </p:blipFill>
        <p:spPr>
          <a:xfrm>
            <a:off x="7605" y="6323061"/>
            <a:ext cx="9144000" cy="540216"/>
          </a:xfrm>
          <a:prstGeom prst="rect">
            <a:avLst/>
          </a:prstGeom>
        </p:spPr>
      </p:pic>
    </p:spTree>
    <p:extLst>
      <p:ext uri="{BB962C8B-B14F-4D97-AF65-F5344CB8AC3E}">
        <p14:creationId xmlns:p14="http://schemas.microsoft.com/office/powerpoint/2010/main" xmlns="" val="126049873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2" name="Picture 11" descr="Generic.jpf"/>
          <p:cNvPicPr>
            <a:picLocks noChangeAspect="1"/>
          </p:cNvPicPr>
          <p:nvPr userDrawn="1"/>
        </p:nvPicPr>
        <p:blipFill>
          <a:blip r:embed="rId2" cstate="print"/>
          <a:stretch>
            <a:fillRect/>
          </a:stretch>
        </p:blipFill>
        <p:spPr>
          <a:xfrm>
            <a:off x="7605" y="6323061"/>
            <a:ext cx="9144000" cy="540216"/>
          </a:xfrm>
          <a:prstGeom prst="rect">
            <a:avLst/>
          </a:prstGeom>
        </p:spPr>
      </p:pic>
      <p:pic>
        <p:nvPicPr>
          <p:cNvPr id="4" name="Picture 4" descr="HIM_logo_b-w_01_PC"/>
          <p:cNvPicPr>
            <a:picLocks noChangeAspect="1" noChangeArrowheads="1"/>
          </p:cNvPicPr>
          <p:nvPr userDrawn="1"/>
        </p:nvPicPr>
        <p:blipFill rotWithShape="1">
          <a:blip r:embed="rId3" cstate="print">
            <a:extLst>
              <a:ext uri="{28A0092B-C50C-407E-A947-70E740481C1C}">
                <a14:useLocalDpi xmlns:a14="http://schemas.microsoft.com/office/drawing/2010/main" xmlns="" val="0"/>
              </a:ext>
            </a:extLst>
          </a:blip>
          <a:srcRect t="64327"/>
          <a:stretch/>
        </p:blipFill>
        <p:spPr bwMode="auto">
          <a:xfrm>
            <a:off x="3375211" y="6413150"/>
            <a:ext cx="2693894" cy="37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919045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1" name="Picture 10" descr="Generic.jpf"/>
          <p:cNvPicPr>
            <a:picLocks noChangeAspect="1"/>
          </p:cNvPicPr>
          <p:nvPr userDrawn="1"/>
        </p:nvPicPr>
        <p:blipFill>
          <a:blip r:embed="rId2" cstate="print"/>
          <a:stretch>
            <a:fillRect/>
          </a:stretch>
        </p:blipFill>
        <p:spPr>
          <a:xfrm>
            <a:off x="7605" y="6323061"/>
            <a:ext cx="9144000" cy="540216"/>
          </a:xfrm>
          <a:prstGeom prst="rect">
            <a:avLst/>
          </a:prstGeom>
        </p:spPr>
      </p:pic>
      <p:sp>
        <p:nvSpPr>
          <p:cNvPr id="3" name="Slide Number Placeholder 3"/>
          <p:cNvSpPr>
            <a:spLocks noGrp="1"/>
          </p:cNvSpPr>
          <p:nvPr>
            <p:ph type="sldNum" sz="quarter" idx="4294967295"/>
          </p:nvPr>
        </p:nvSpPr>
        <p:spPr>
          <a:xfrm>
            <a:off x="6553200" y="6356350"/>
            <a:ext cx="2133600" cy="365125"/>
          </a:xfrm>
          <a:prstGeom prst="rect">
            <a:avLst/>
          </a:prstGeom>
        </p:spPr>
        <p:txBody>
          <a:bodyPr/>
          <a:lstStyle/>
          <a:p>
            <a:pPr defTabSz="457200">
              <a:defRPr/>
            </a:pPr>
            <a:endParaRPr lang="en-US" dirty="0">
              <a:solidFill>
                <a:prstClr val="black"/>
              </a:solidFill>
            </a:endParaRPr>
          </a:p>
        </p:txBody>
      </p:sp>
    </p:spTree>
    <p:extLst>
      <p:ext uri="{BB962C8B-B14F-4D97-AF65-F5344CB8AC3E}">
        <p14:creationId xmlns:p14="http://schemas.microsoft.com/office/powerpoint/2010/main" xmlns="" val="29678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93677870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t">
            <a:normAutofit/>
          </a:bodyPr>
          <a:lstStyle>
            <a:lvl1pPr algn="l">
              <a:defRPr sz="24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4" name="Picture 13" descr="Generic.jpf"/>
          <p:cNvPicPr>
            <a:picLocks noChangeAspect="1"/>
          </p:cNvPicPr>
          <p:nvPr userDrawn="1"/>
        </p:nvPicPr>
        <p:blipFill>
          <a:blip r:embed="rId2" cstate="print"/>
          <a:stretch>
            <a:fillRect/>
          </a:stretch>
        </p:blipFill>
        <p:spPr>
          <a:xfrm>
            <a:off x="7605" y="6323061"/>
            <a:ext cx="9144000" cy="540216"/>
          </a:xfrm>
          <a:prstGeom prst="rect">
            <a:avLst/>
          </a:prstGeom>
        </p:spPr>
      </p:pic>
    </p:spTree>
    <p:extLst>
      <p:ext uri="{BB962C8B-B14F-4D97-AF65-F5344CB8AC3E}">
        <p14:creationId xmlns:p14="http://schemas.microsoft.com/office/powerpoint/2010/main" xmlns="" val="501432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3698962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66723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508497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58.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theme" Target="../theme/theme6.xml"/><Relationship Id="rId5" Type="http://schemas.openxmlformats.org/officeDocument/2006/relationships/slideLayout" Target="../slideLayouts/slideLayout60.xml"/><Relationship Id="rId4"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41318824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9E07E-29E4-4C22-972C-37887F11422A}" type="datetimeFigureOut">
              <a:rPr lang="en-US" smtClean="0">
                <a:solidFill>
                  <a:prstClr val="white">
                    <a:tint val="75000"/>
                  </a:prstClr>
                </a:solidFill>
              </a:rPr>
              <a:pPr/>
              <a:t>7/16/2014</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CC0986-1BE6-4470-9E1A-46A585B3FDDE}"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xmlns="" val="428154869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15132911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62143670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6D20A1-579D-4280-A3DE-D19DCA083E64}" type="datetimeFigureOut">
              <a:rPr lang="en-US" smtClean="0">
                <a:solidFill>
                  <a:prstClr val="black">
                    <a:tint val="75000"/>
                  </a:prstClr>
                </a:solidFill>
              </a:rPr>
              <a:pPr/>
              <a:t>7/16/2014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B37A5-8229-4467-88D1-0C2DA7402BF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xmlns="" val="80685973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423139462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Lst>
  <p:txStyles>
    <p:titleStyle>
      <a:lvl1pPr algn="l" defTabSz="457200" rtl="0" eaLnBrk="1" latinLnBrk="0" hangingPunct="1">
        <a:spcBef>
          <a:spcPct val="0"/>
        </a:spcBef>
        <a:buNone/>
        <a:defRPr sz="3500" b="1" i="0" kern="1200">
          <a:solidFill>
            <a:srgbClr val="482A80"/>
          </a:solidFill>
          <a:latin typeface="Arial"/>
          <a:ea typeface="+mj-ea"/>
          <a:cs typeface="Arial"/>
        </a:defRPr>
      </a:lvl1pPr>
    </p:titleStyle>
    <p:bodyStyle>
      <a:lvl1pPr marL="342900" indent="-342900" algn="l" defTabSz="457200" rtl="0" eaLnBrk="1" latinLnBrk="0" hangingPunct="1">
        <a:spcBef>
          <a:spcPct val="20000"/>
        </a:spcBef>
        <a:buClr>
          <a:schemeClr val="tx1">
            <a:lumMod val="65000"/>
            <a:lumOff val="35000"/>
          </a:schemeClr>
        </a:buClr>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Clr>
          <a:schemeClr val="tx1">
            <a:lumMod val="65000"/>
            <a:lumOff val="35000"/>
          </a:schemeClr>
        </a:buClr>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Clr>
          <a:schemeClr val="tx1">
            <a:lumMod val="65000"/>
            <a:lumOff val="35000"/>
          </a:schemeClr>
        </a:buClr>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Clr>
          <a:schemeClr val="tx1">
            <a:lumMod val="65000"/>
            <a:lumOff val="35000"/>
          </a:schemeClr>
        </a:buClr>
        <a:buFont typeface="Arial"/>
        <a:buChar char="–"/>
        <a:defRPr sz="2400" kern="1200">
          <a:solidFill>
            <a:schemeClr val="tx1"/>
          </a:solidFill>
          <a:latin typeface="Arial"/>
          <a:ea typeface="+mn-ea"/>
          <a:cs typeface="Arial"/>
        </a:defRPr>
      </a:lvl4pPr>
      <a:lvl5pPr marL="2057400" indent="-228600" algn="l" defTabSz="457200" rtl="0" eaLnBrk="1" latinLnBrk="0" hangingPunct="1">
        <a:spcBef>
          <a:spcPct val="20000"/>
        </a:spcBef>
        <a:buClr>
          <a:schemeClr val="tx1">
            <a:lumMod val="65000"/>
            <a:lumOff val="35000"/>
          </a:schemeClr>
        </a:buClr>
        <a:buFont typeface="Arial"/>
        <a:buChar char="»"/>
        <a:defRPr sz="2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time.com/time" TargetMode="External"/><Relationship Id="rId2" Type="http://schemas.openxmlformats.org/officeDocument/2006/relationships/image" Target="../media/image6.jpeg"/><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46.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wmf"/><Relationship Id="rId1" Type="http://schemas.openxmlformats.org/officeDocument/2006/relationships/slideLayout" Target="../slideLayouts/slideLayout59.xml"/><Relationship Id="rId4" Type="http://schemas.openxmlformats.org/officeDocument/2006/relationships/hyperlink" Target="http://www.altarum.org/"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pediatrics.aappublications.org/cgi/content/abstract/90/5/774"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9144000" cy="1143000"/>
          </a:xfrm>
        </p:spPr>
        <p:txBody>
          <a:bodyPr>
            <a:normAutofit fontScale="90000"/>
          </a:bodyPr>
          <a:lstStyle/>
          <a:p>
            <a:r>
              <a:rPr lang="en-US" dirty="0"/>
              <a:t>Getting the Supportive Housing Industry Ready for the Transition to Managed </a:t>
            </a:r>
            <a:r>
              <a:rPr lang="en-US" dirty="0" smtClean="0"/>
              <a:t>Care:</a:t>
            </a:r>
            <a:br>
              <a:rPr lang="en-US" dirty="0" smtClean="0"/>
            </a:br>
            <a:r>
              <a:rPr lang="en-US" dirty="0" smtClean="0"/>
              <a:t>Introduction to Managed Care</a:t>
            </a:r>
            <a:endParaRPr lang="en-US" dirty="0"/>
          </a:p>
        </p:txBody>
      </p:sp>
      <p:sp>
        <p:nvSpPr>
          <p:cNvPr id="3" name="Content Placeholder 2"/>
          <p:cNvSpPr>
            <a:spLocks noGrp="1"/>
          </p:cNvSpPr>
          <p:nvPr>
            <p:ph idx="4294967295"/>
          </p:nvPr>
        </p:nvSpPr>
        <p:spPr>
          <a:xfrm>
            <a:off x="48126" y="2332037"/>
            <a:ext cx="9144000" cy="4525963"/>
          </a:xfrm>
        </p:spPr>
        <p:txBody>
          <a:bodyPr/>
          <a:lstStyle/>
          <a:p>
            <a:pPr marL="0" indent="0" algn="ctr">
              <a:buNone/>
            </a:pPr>
            <a:r>
              <a:rPr lang="en-US" sz="2000" dirty="0"/>
              <a:t>Joel Shalowitz, MD, MBA, FACP</a:t>
            </a:r>
          </a:p>
          <a:p>
            <a:pPr marL="0" indent="0" algn="ctr">
              <a:buNone/>
            </a:pPr>
            <a:r>
              <a:rPr lang="en-US" sz="2000" dirty="0"/>
              <a:t>Clinical Professor and Director, Health Industry Management</a:t>
            </a:r>
          </a:p>
          <a:p>
            <a:pPr marL="0" indent="0" algn="ctr">
              <a:buNone/>
            </a:pPr>
            <a:r>
              <a:rPr lang="en-US" sz="2000" dirty="0"/>
              <a:t>Kellogg School of Management and</a:t>
            </a:r>
          </a:p>
          <a:p>
            <a:pPr marL="0" indent="0" algn="ctr">
              <a:buNone/>
            </a:pPr>
            <a:r>
              <a:rPr lang="en-US" sz="2000" dirty="0"/>
              <a:t>Professor of Preventive Medicine</a:t>
            </a:r>
          </a:p>
          <a:p>
            <a:pPr marL="0" indent="0" algn="ctr">
              <a:buNone/>
            </a:pPr>
            <a:r>
              <a:rPr lang="en-US" sz="2000" dirty="0"/>
              <a:t>Feinberg School of Medicine</a:t>
            </a:r>
          </a:p>
          <a:p>
            <a:pPr marL="0" indent="0" algn="ctr">
              <a:buNone/>
            </a:pPr>
            <a:r>
              <a:rPr lang="en-US" sz="2000"/>
              <a:t>Northwestern </a:t>
            </a:r>
            <a:r>
              <a:rPr lang="en-US" sz="2000" smtClean="0"/>
              <a:t>University</a:t>
            </a:r>
            <a:endParaRPr lang="en-US" sz="2000" dirty="0"/>
          </a:p>
          <a:p>
            <a:pPr marL="0" indent="0">
              <a:buNone/>
            </a:pPr>
            <a:endParaRPr lang="en-US" dirty="0"/>
          </a:p>
        </p:txBody>
      </p:sp>
    </p:spTree>
    <p:extLst>
      <p:ext uri="{BB962C8B-B14F-4D97-AF65-F5344CB8AC3E}">
        <p14:creationId xmlns:p14="http://schemas.microsoft.com/office/powerpoint/2010/main" xmlns="" val="4091794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www.xenophilia.com/zb/zb0005/3-19.jpg"/>
          <p:cNvPicPr>
            <a:picLocks noChangeAspect="1" noChangeArrowheads="1"/>
          </p:cNvPicPr>
          <p:nvPr/>
        </p:nvPicPr>
        <p:blipFill>
          <a:blip r:embed="rId2" cstate="print"/>
          <a:srcRect/>
          <a:stretch>
            <a:fillRect/>
          </a:stretch>
        </p:blipFill>
        <p:spPr bwMode="auto">
          <a:xfrm>
            <a:off x="228600" y="152400"/>
            <a:ext cx="1914525" cy="2533650"/>
          </a:xfrm>
          <a:prstGeom prst="rect">
            <a:avLst/>
          </a:prstGeom>
          <a:noFill/>
          <a:ln w="9525">
            <a:noFill/>
            <a:miter lim="800000"/>
            <a:headEnd/>
            <a:tailEnd/>
          </a:ln>
        </p:spPr>
      </p:pic>
      <p:sp>
        <p:nvSpPr>
          <p:cNvPr id="23555" name="Rectangle 4"/>
          <p:cNvSpPr>
            <a:spLocks noChangeArrowheads="1"/>
          </p:cNvSpPr>
          <p:nvPr/>
        </p:nvSpPr>
        <p:spPr bwMode="auto">
          <a:xfrm>
            <a:off x="2667000" y="1225550"/>
            <a:ext cx="4572000" cy="5632450"/>
          </a:xfrm>
          <a:prstGeom prst="rect">
            <a:avLst/>
          </a:prstGeom>
          <a:noFill/>
          <a:ln w="9525">
            <a:noFill/>
            <a:miter lim="800000"/>
            <a:headEnd/>
            <a:tailEnd/>
          </a:ln>
        </p:spPr>
        <p:txBody>
          <a:bodyPr>
            <a:spAutoFit/>
          </a:bodyPr>
          <a:lstStyle/>
          <a:p>
            <a:r>
              <a:rPr lang="en-US" sz="1200">
                <a:solidFill>
                  <a:prstClr val="white"/>
                </a:solidFill>
                <a:latin typeface="Times New Roman" pitchFamily="18" charset="0"/>
                <a:cs typeface="Times New Roman" pitchFamily="18" charset="0"/>
              </a:rPr>
              <a:t>Monday, Dec. 13, 1954</a:t>
            </a:r>
          </a:p>
          <a:p>
            <a:r>
              <a:rPr lang="en-US" sz="1200" b="1">
                <a:solidFill>
                  <a:prstClr val="white"/>
                </a:solidFill>
                <a:latin typeface="Times New Roman" pitchFamily="18" charset="0"/>
                <a:cs typeface="Times New Roman" pitchFamily="18" charset="0"/>
              </a:rPr>
              <a:t>Science: Star on Alabama</a:t>
            </a:r>
          </a:p>
          <a:p>
            <a:r>
              <a:rPr lang="en-US" sz="1200">
                <a:solidFill>
                  <a:prstClr val="white"/>
                </a:solidFill>
                <a:latin typeface="Times New Roman" pitchFamily="18" charset="0"/>
                <a:cs typeface="Times New Roman" pitchFamily="18" charset="0"/>
              </a:rPr>
              <a:t>The small town of Sylacauga, Ala., about 40 miles south of Birmingham, was enjoying its noontime peace under a blue sky. In the living room of her one-story frame house, Mrs. Ann Elizabeth Hodges, a pleasant, plump housewife of 32, was napping on a sofa. She was lying on her side, covered with two quilts, one hand resting on her hip. Her mother, Mrs. Ida Franklin, was sewing in the next room. Her husband, Hewlett, a telephone company tree surgeon, was away at work. </a:t>
            </a:r>
          </a:p>
          <a:p>
            <a:r>
              <a:rPr lang="en-US" sz="1200">
                <a:solidFill>
                  <a:prstClr val="white"/>
                </a:solidFill>
                <a:latin typeface="Times New Roman" pitchFamily="18" charset="0"/>
                <a:cs typeface="Times New Roman" pitchFamily="18" charset="0"/>
              </a:rPr>
              <a:t>Suddenly, across the noonday sky from west to east, swept a brilliant fireball. It left a long trail of white (some observers said black) smoke, and it flew so high that it was seen almost simultaneously in Greenville, Miss., Montgomery, Ala. and Atlanta. Over Sylacauga it exploded with a boom like thunder (some said a series of booms). A schoolboy in Montgomery, 50 miles away, insisted that the blast almost knocked him off his bicycle. </a:t>
            </a:r>
          </a:p>
          <a:p>
            <a:r>
              <a:rPr lang="en-US" sz="1200">
                <a:solidFill>
                  <a:prstClr val="white"/>
                </a:solidFill>
                <a:latin typeface="Times New Roman" pitchFamily="18" charset="0"/>
                <a:cs typeface="Times New Roman" pitchFamily="18" charset="0"/>
              </a:rPr>
              <a:t>Mrs. Hodges, napping soundly, missed the overhead fireworks, but she woke from her sleep with an impression that all was not well. "Mama came running in," she reported later, "and asked me if the house was falling down. I said I didn't know. I thought it was the chimney. I got up and started out of the house. Then my hip started hurting.'' </a:t>
            </a:r>
          </a:p>
          <a:p>
            <a:r>
              <a:rPr lang="en-US" sz="1200">
                <a:solidFill>
                  <a:prstClr val="white"/>
                </a:solidFill>
                <a:latin typeface="Times New Roman" pitchFamily="18" charset="0"/>
                <a:cs typeface="Times New Roman" pitchFamily="18" charset="0"/>
              </a:rPr>
              <a:t>Black Stone. The two women looked around the room. In one corner of the ceiling was a jagged hole, and on the floor lay a black, glb. stone. If it had just arrived from interplanetary space, Mrs. Hodges could claim to be the first fully authenticated case of a human injured by a meteorite.*She had no time for wild surmise. Neighbors came flooding into the house, followed by cops and more neighbors. A doctor rushed her to his office, X-rayed her space-inflicted injuries and found no broken bones. But she had bruises on her hip and hand. </a:t>
            </a:r>
          </a:p>
        </p:txBody>
      </p:sp>
      <p:pic>
        <p:nvPicPr>
          <p:cNvPr id="23556" name="Picture 4" descr="http://img.timeinc.net/time/i/logo_time_print.gif">
            <a:hlinkClick r:id="rId3"/>
          </p:cNvPr>
          <p:cNvPicPr>
            <a:picLocks noChangeAspect="1" noChangeArrowheads="1"/>
          </p:cNvPicPr>
          <p:nvPr/>
        </p:nvPicPr>
        <p:blipFill>
          <a:blip r:embed="rId4" cstate="print"/>
          <a:srcRect/>
          <a:stretch>
            <a:fillRect/>
          </a:stretch>
        </p:blipFill>
        <p:spPr bwMode="auto">
          <a:xfrm>
            <a:off x="2743200" y="152400"/>
            <a:ext cx="2019300" cy="1009650"/>
          </a:xfrm>
          <a:prstGeom prst="rect">
            <a:avLst/>
          </a:prstGeom>
          <a:noFill/>
          <a:ln w="9525">
            <a:noFill/>
            <a:miter lim="800000"/>
            <a:headEnd/>
            <a:tailEnd/>
          </a:ln>
        </p:spPr>
      </p:pic>
    </p:spTree>
    <p:extLst>
      <p:ext uri="{BB962C8B-B14F-4D97-AF65-F5344CB8AC3E}">
        <p14:creationId xmlns:p14="http://schemas.microsoft.com/office/powerpoint/2010/main" xmlns="" val="1439493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0"/>
            <a:ext cx="8229600" cy="1066800"/>
          </a:xfrm>
        </p:spPr>
        <p:txBody>
          <a:bodyPr/>
          <a:lstStyle/>
          <a:p>
            <a:pPr eaLnBrk="1" hangingPunct="1">
              <a:defRPr/>
            </a:pPr>
            <a:r>
              <a:rPr lang="en-US" dirty="0" smtClean="0"/>
              <a:t>Some important terms:</a:t>
            </a:r>
          </a:p>
        </p:txBody>
      </p:sp>
      <p:sp>
        <p:nvSpPr>
          <p:cNvPr id="17411" name="Rectangle 3"/>
          <p:cNvSpPr>
            <a:spLocks noGrp="1" noChangeArrowheads="1"/>
          </p:cNvSpPr>
          <p:nvPr>
            <p:ph type="body" idx="1"/>
          </p:nvPr>
        </p:nvSpPr>
        <p:spPr>
          <a:xfrm>
            <a:off x="457200" y="1143000"/>
            <a:ext cx="8229600" cy="5715000"/>
          </a:xfrm>
        </p:spPr>
        <p:txBody>
          <a:bodyPr/>
          <a:lstStyle/>
          <a:p>
            <a:pPr eaLnBrk="1" hangingPunct="1">
              <a:lnSpc>
                <a:spcPct val="80000"/>
              </a:lnSpc>
              <a:defRPr/>
            </a:pPr>
            <a:r>
              <a:rPr lang="en-US" dirty="0" smtClean="0"/>
              <a:t>Capitation vs. Fee-for-Service; Service vs. Indemnity</a:t>
            </a:r>
          </a:p>
          <a:p>
            <a:pPr eaLnBrk="1" hangingPunct="1">
              <a:lnSpc>
                <a:spcPct val="80000"/>
              </a:lnSpc>
              <a:defRPr/>
            </a:pPr>
            <a:r>
              <a:rPr lang="en-US" dirty="0" smtClean="0"/>
              <a:t>Defined Benefit vs. Defined Contribution</a:t>
            </a:r>
          </a:p>
          <a:p>
            <a:pPr eaLnBrk="1" hangingPunct="1">
              <a:lnSpc>
                <a:spcPct val="80000"/>
              </a:lnSpc>
              <a:defRPr/>
            </a:pPr>
            <a:r>
              <a:rPr lang="en-US" dirty="0" smtClean="0"/>
              <a:t>Copay, Coinsurance, Deductible (Some examples)</a:t>
            </a:r>
          </a:p>
          <a:p>
            <a:pPr eaLnBrk="1" hangingPunct="1">
              <a:lnSpc>
                <a:spcPct val="80000"/>
              </a:lnSpc>
              <a:defRPr/>
            </a:pPr>
            <a:r>
              <a:rPr lang="en-US" dirty="0" smtClean="0"/>
              <a:t>Reinsurance</a:t>
            </a:r>
          </a:p>
          <a:p>
            <a:pPr eaLnBrk="1" hangingPunct="1">
              <a:lnSpc>
                <a:spcPct val="80000"/>
              </a:lnSpc>
              <a:defRPr/>
            </a:pPr>
            <a:r>
              <a:rPr lang="en-US" dirty="0" smtClean="0"/>
              <a:t>Community vs. Risk Rating (Individual underwriting)</a:t>
            </a:r>
          </a:p>
          <a:p>
            <a:pPr eaLnBrk="1" hangingPunct="1">
              <a:lnSpc>
                <a:spcPct val="80000"/>
              </a:lnSpc>
              <a:defRPr/>
            </a:pPr>
            <a:r>
              <a:rPr lang="en-US" dirty="0" smtClean="0"/>
              <a:t>Medical Loss Ratio</a:t>
            </a:r>
          </a:p>
          <a:p>
            <a:pPr eaLnBrk="1" hangingPunct="1">
              <a:lnSpc>
                <a:spcPct val="80000"/>
              </a:lnSpc>
              <a:buFont typeface="Wingdings" pitchFamily="2" charset="2"/>
              <a:buNone/>
              <a:defRPr/>
            </a:pPr>
            <a:endParaRPr lang="en-US" sz="2400" dirty="0" smtClean="0"/>
          </a:p>
        </p:txBody>
      </p:sp>
    </p:spTree>
    <p:extLst>
      <p:ext uri="{BB962C8B-B14F-4D97-AF65-F5344CB8AC3E}">
        <p14:creationId xmlns:p14="http://schemas.microsoft.com/office/powerpoint/2010/main" xmlns="" val="11336444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7411">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7411">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7411">
                                            <p:txEl>
                                              <p:pRg st="2" end="2"/>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7411">
                                            <p:txEl>
                                              <p:pRg st="3" end="3"/>
                                            </p:txEl>
                                          </p:spTgt>
                                        </p:tgtEl>
                                        <p:attrNameLst>
                                          <p:attrName>ppt_c</p:attrName>
                                        </p:attrNameLst>
                                      </p:cBhvr>
                                      <p:to>
                                        <a:schemeClr val="bg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7411">
                                            <p:txEl>
                                              <p:pRg st="4" end="4"/>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17411">
                                            <p:txEl>
                                              <p:pRg st="5" end="5"/>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371600"/>
          </a:xfrm>
        </p:spPr>
        <p:txBody>
          <a:bodyPr/>
          <a:lstStyle/>
          <a:p>
            <a:pPr>
              <a:defRPr/>
            </a:pPr>
            <a:r>
              <a:rPr lang="en-US" sz="3200" dirty="0" smtClean="0"/>
              <a:t>Annual Family Premium versus Annual Deductible</a:t>
            </a:r>
            <a:endParaRPr lang="en-US" sz="3200" dirty="0"/>
          </a:p>
        </p:txBody>
      </p:sp>
      <p:graphicFrame>
        <p:nvGraphicFramePr>
          <p:cNvPr id="50179" name="Content Placeholder 3"/>
          <p:cNvGraphicFramePr>
            <a:graphicFrameLocks noGrp="1"/>
          </p:cNvGraphicFramePr>
          <p:nvPr>
            <p:ph idx="1"/>
          </p:nvPr>
        </p:nvGraphicFramePr>
        <p:xfrm>
          <a:off x="0" y="914400"/>
          <a:ext cx="9144000" cy="5257800"/>
        </p:xfrm>
        <a:graphic>
          <a:graphicData uri="http://schemas.openxmlformats.org/presentationml/2006/ole">
            <p:oleObj spid="_x0000_s1033" r:id="rId3" imgW="9144793" imgH="5261304" progId="Excel.Chart.8">
              <p:embed/>
            </p:oleObj>
          </a:graphicData>
        </a:graphic>
      </p:graphicFrame>
      <p:sp>
        <p:nvSpPr>
          <p:cNvPr id="50180" name="TextBox 4"/>
          <p:cNvSpPr txBox="1">
            <a:spLocks noChangeArrowheads="1"/>
          </p:cNvSpPr>
          <p:nvPr/>
        </p:nvSpPr>
        <p:spPr bwMode="auto">
          <a:xfrm>
            <a:off x="0" y="6273800"/>
            <a:ext cx="91440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en-US" sz="1600" b="1">
                <a:solidFill>
                  <a:prstClr val="white"/>
                </a:solidFill>
              </a:rPr>
              <a:t>Source of data: Will Fox, FSA, MAAA</a:t>
            </a:r>
            <a:r>
              <a:rPr lang="en-US" sz="1600">
                <a:solidFill>
                  <a:prstClr val="white"/>
                </a:solidFill>
              </a:rPr>
              <a:t>  |  </a:t>
            </a:r>
            <a:r>
              <a:rPr lang="en-US" sz="1600" b="1">
                <a:solidFill>
                  <a:prstClr val="white"/>
                </a:solidFill>
              </a:rPr>
              <a:t>Principal &amp; Consulting Actuary</a:t>
            </a:r>
            <a:r>
              <a:rPr lang="en-US" sz="1600">
                <a:solidFill>
                  <a:prstClr val="white"/>
                </a:solidFill>
              </a:rPr>
              <a:t> |  </a:t>
            </a:r>
            <a:r>
              <a:rPr lang="en-US" sz="1600" b="1">
                <a:solidFill>
                  <a:prstClr val="white"/>
                </a:solidFill>
              </a:rPr>
              <a:t>Milliman</a:t>
            </a:r>
          </a:p>
          <a:p>
            <a:pPr algn="ctr" eaLnBrk="1" hangingPunct="1"/>
            <a:r>
              <a:rPr lang="en-US" sz="1600" b="1">
                <a:solidFill>
                  <a:prstClr val="white"/>
                </a:solidFill>
              </a:rPr>
              <a:t>Personal Communication  April 28, 2008</a:t>
            </a:r>
            <a:r>
              <a:rPr lang="en-US" sz="1600">
                <a:solidFill>
                  <a:prstClr val="white"/>
                </a:solidFill>
              </a:rPr>
              <a:t> </a:t>
            </a:r>
          </a:p>
        </p:txBody>
      </p:sp>
    </p:spTree>
    <p:extLst>
      <p:ext uri="{BB962C8B-B14F-4D97-AF65-F5344CB8AC3E}">
        <p14:creationId xmlns:p14="http://schemas.microsoft.com/office/powerpoint/2010/main" xmlns="" val="142723642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mtClean="0">
                <a:solidFill>
                  <a:schemeClr val="tx1"/>
                </a:solidFill>
              </a:rPr>
              <a:t>Tradeoffs in health insurance:</a:t>
            </a:r>
          </a:p>
        </p:txBody>
      </p:sp>
      <p:sp>
        <p:nvSpPr>
          <p:cNvPr id="16387" name="Rectangle 3"/>
          <p:cNvSpPr>
            <a:spLocks noGrp="1" noChangeArrowheads="1"/>
          </p:cNvSpPr>
          <p:nvPr>
            <p:ph type="body" idx="1"/>
          </p:nvPr>
        </p:nvSpPr>
        <p:spPr/>
        <p:txBody>
          <a:bodyPr/>
          <a:lstStyle/>
          <a:p>
            <a:pPr eaLnBrk="1" hangingPunct="1">
              <a:buFont typeface="Wingdings" pitchFamily="2" charset="2"/>
              <a:buNone/>
              <a:defRPr/>
            </a:pPr>
            <a:endParaRPr lang="en-US" smtClean="0"/>
          </a:p>
          <a:p>
            <a:pPr eaLnBrk="1" hangingPunct="1">
              <a:buFont typeface="Wingdings" pitchFamily="2" charset="2"/>
              <a:buNone/>
              <a:defRPr/>
            </a:pPr>
            <a:r>
              <a:rPr lang="en-US" smtClean="0"/>
              <a:t>   Other than quality services, holding benefits constant, people in the U.S. want three features from their health insurance:</a:t>
            </a:r>
          </a:p>
          <a:p>
            <a:pPr eaLnBrk="1" hangingPunct="1">
              <a:buFont typeface="Wingdings" pitchFamily="2" charset="2"/>
              <a:buNone/>
              <a:defRPr/>
            </a:pPr>
            <a:r>
              <a:rPr lang="en-US" smtClean="0"/>
              <a:t>	A.	First dollar coverage</a:t>
            </a:r>
          </a:p>
          <a:p>
            <a:pPr eaLnBrk="1" hangingPunct="1">
              <a:buFont typeface="Wingdings" pitchFamily="2" charset="2"/>
              <a:buNone/>
              <a:defRPr/>
            </a:pPr>
            <a:r>
              <a:rPr lang="en-US" smtClean="0"/>
              <a:t>	B.	Low premiums</a:t>
            </a:r>
          </a:p>
          <a:p>
            <a:pPr eaLnBrk="1" hangingPunct="1">
              <a:buFont typeface="Wingdings" pitchFamily="2" charset="2"/>
              <a:buNone/>
              <a:defRPr/>
            </a:pPr>
            <a:r>
              <a:rPr lang="en-US" smtClean="0"/>
              <a:t>	C.	Freedom of choice of providers</a:t>
            </a:r>
          </a:p>
        </p:txBody>
      </p:sp>
    </p:spTree>
    <p:extLst>
      <p:ext uri="{BB962C8B-B14F-4D97-AF65-F5344CB8AC3E}">
        <p14:creationId xmlns:p14="http://schemas.microsoft.com/office/powerpoint/2010/main" xmlns="" val="15079137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6387">
                                            <p:txEl>
                                              <p:pRg st="1" end="1"/>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6387">
                                            <p:txEl>
                                              <p:pRg st="2" end="2"/>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6387">
                                            <p:txEl>
                                              <p:pRg st="3" end="3"/>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6387">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itle 1"/>
          <p:cNvSpPr>
            <a:spLocks noGrp="1"/>
          </p:cNvSpPr>
          <p:nvPr>
            <p:ph type="title"/>
          </p:nvPr>
        </p:nvSpPr>
        <p:spPr/>
        <p:txBody>
          <a:bodyPr/>
          <a:lstStyle/>
          <a:p>
            <a:r>
              <a:rPr lang="en-US" smtClean="0"/>
              <a:t>Managed Care</a:t>
            </a:r>
          </a:p>
        </p:txBody>
      </p:sp>
      <p:sp>
        <p:nvSpPr>
          <p:cNvPr id="156675" name="Content Placeholder 2"/>
          <p:cNvSpPr>
            <a:spLocks noGrp="1"/>
          </p:cNvSpPr>
          <p:nvPr>
            <p:ph idx="1"/>
          </p:nvPr>
        </p:nvSpPr>
        <p:spPr>
          <a:xfrm>
            <a:off x="0" y="1600200"/>
            <a:ext cx="9144000" cy="4525963"/>
          </a:xfrm>
        </p:spPr>
        <p:txBody>
          <a:bodyPr/>
          <a:lstStyle/>
          <a:p>
            <a:pPr marL="0" indent="0">
              <a:buNone/>
            </a:pPr>
            <a:r>
              <a:rPr lang="en-US" dirty="0" smtClean="0"/>
              <a:t>                          What </a:t>
            </a:r>
            <a:r>
              <a:rPr lang="en-US" i="1" dirty="0" smtClean="0"/>
              <a:t>is </a:t>
            </a:r>
            <a:r>
              <a:rPr lang="en-US" dirty="0" smtClean="0"/>
              <a:t>managed care?</a:t>
            </a:r>
          </a:p>
        </p:txBody>
      </p:sp>
    </p:spTree>
    <p:extLst>
      <p:ext uri="{BB962C8B-B14F-4D97-AF65-F5344CB8AC3E}">
        <p14:creationId xmlns:p14="http://schemas.microsoft.com/office/powerpoint/2010/main" xmlns="" val="2006453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body" idx="4294967295"/>
          </p:nvPr>
        </p:nvSpPr>
        <p:spPr>
          <a:xfrm>
            <a:off x="0" y="76200"/>
            <a:ext cx="9144000" cy="6781800"/>
          </a:xfrm>
        </p:spPr>
        <p:txBody>
          <a:bodyPr/>
          <a:lstStyle/>
          <a:p>
            <a:pPr marL="0" indent="0" eaLnBrk="1" hangingPunct="1">
              <a:buClr>
                <a:schemeClr val="tx1"/>
              </a:buClr>
              <a:buFont typeface="Wingdings" pitchFamily="2" charset="2"/>
              <a:buNone/>
            </a:pPr>
            <a:endParaRPr lang="en-US" sz="2600" i="1" smtClean="0">
              <a:solidFill>
                <a:schemeClr val="hlink"/>
              </a:solidFill>
            </a:endParaRPr>
          </a:p>
          <a:p>
            <a:pPr marL="0" indent="0" eaLnBrk="1" hangingPunct="1">
              <a:buClr>
                <a:schemeClr val="tx1"/>
              </a:buClr>
              <a:buFont typeface="Wingdings" pitchFamily="2" charset="2"/>
              <a:buNone/>
            </a:pPr>
            <a:endParaRPr lang="en-US" sz="2600" b="1" smtClean="0"/>
          </a:p>
          <a:p>
            <a:pPr marL="0" indent="0" eaLnBrk="1" hangingPunct="1">
              <a:buClr>
                <a:schemeClr val="tx1"/>
              </a:buClr>
              <a:buFont typeface="Wingdings" pitchFamily="2" charset="2"/>
              <a:buNone/>
            </a:pPr>
            <a:endParaRPr lang="en-US" sz="2600" b="1" smtClean="0"/>
          </a:p>
          <a:p>
            <a:pPr marL="0" indent="0" eaLnBrk="1" hangingPunct="1">
              <a:buClr>
                <a:schemeClr val="tx1"/>
              </a:buClr>
              <a:buFont typeface="Wingdings" pitchFamily="2" charset="2"/>
              <a:buNone/>
            </a:pPr>
            <a:endParaRPr lang="en-US" sz="2600" b="1" smtClean="0"/>
          </a:p>
          <a:p>
            <a:pPr marL="0" indent="0" eaLnBrk="1" hangingPunct="1">
              <a:buClr>
                <a:schemeClr val="tx1"/>
              </a:buClr>
              <a:buFont typeface="Wingdings" pitchFamily="2" charset="2"/>
              <a:buNone/>
            </a:pPr>
            <a:r>
              <a:rPr lang="en-US" sz="2600" b="1" smtClean="0"/>
              <a:t>“A process to maximize the health gain of a community within limited resources, by ensuring that an appropriate range and level of services are provided, and by monitoring on a case-by-case basis to ensure that they are continuously improved to meet national targets for health and individual health needs.”</a:t>
            </a:r>
          </a:p>
          <a:p>
            <a:pPr marL="0" indent="0" eaLnBrk="1" hangingPunct="1">
              <a:buClr>
                <a:schemeClr val="tx1"/>
              </a:buClr>
              <a:buFont typeface="Wingdings" pitchFamily="2" charset="2"/>
              <a:buNone/>
            </a:pPr>
            <a:r>
              <a:rPr lang="en-US" sz="2600" i="1" smtClean="0"/>
              <a:t>Coopers &amp; Lybrand, European healthcare trends: towards managed care in Europe, May, 1995</a:t>
            </a:r>
          </a:p>
          <a:p>
            <a:pPr marL="0" indent="0" eaLnBrk="1" hangingPunct="1">
              <a:buClr>
                <a:schemeClr val="tx1"/>
              </a:buClr>
              <a:buFont typeface="Wingdings" pitchFamily="2" charset="2"/>
              <a:buNone/>
            </a:pPr>
            <a:endParaRPr lang="en-US" sz="2600" b="1" smtClean="0">
              <a:solidFill>
                <a:srgbClr val="FF66FF"/>
              </a:solidFill>
            </a:endParaRPr>
          </a:p>
        </p:txBody>
      </p:sp>
    </p:spTree>
    <p:extLst>
      <p:ext uri="{BB962C8B-B14F-4D97-AF65-F5344CB8AC3E}">
        <p14:creationId xmlns:p14="http://schemas.microsoft.com/office/powerpoint/2010/main" xmlns="" val="23166255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itle 1"/>
          <p:cNvSpPr>
            <a:spLocks noGrp="1"/>
          </p:cNvSpPr>
          <p:nvPr>
            <p:ph type="title"/>
          </p:nvPr>
        </p:nvSpPr>
        <p:spPr/>
        <p:txBody>
          <a:bodyPr/>
          <a:lstStyle/>
          <a:p>
            <a:r>
              <a:rPr lang="en-US" smtClean="0"/>
              <a:t>Managed Care</a:t>
            </a:r>
          </a:p>
        </p:txBody>
      </p:sp>
      <p:sp>
        <p:nvSpPr>
          <p:cNvPr id="158723" name="Content Placeholder 2"/>
          <p:cNvSpPr>
            <a:spLocks noGrp="1"/>
          </p:cNvSpPr>
          <p:nvPr>
            <p:ph idx="1"/>
          </p:nvPr>
        </p:nvSpPr>
        <p:spPr>
          <a:xfrm>
            <a:off x="0" y="1600200"/>
            <a:ext cx="9144000" cy="4525963"/>
          </a:xfrm>
        </p:spPr>
        <p:txBody>
          <a:bodyPr/>
          <a:lstStyle/>
          <a:p>
            <a:pPr marL="571500" indent="-571500">
              <a:buFont typeface="Calibri" pitchFamily="34" charset="0"/>
              <a:buAutoNum type="romanUcPeriod"/>
            </a:pPr>
            <a:r>
              <a:rPr lang="en-US" dirty="0" smtClean="0"/>
              <a:t>What </a:t>
            </a:r>
            <a:r>
              <a:rPr lang="en-US" i="1" dirty="0" smtClean="0"/>
              <a:t>is </a:t>
            </a:r>
            <a:r>
              <a:rPr lang="en-US" dirty="0" smtClean="0"/>
              <a:t>managed care?</a:t>
            </a:r>
          </a:p>
          <a:p>
            <a:pPr marL="571500" indent="-571500">
              <a:buFont typeface="Calibri" pitchFamily="34" charset="0"/>
              <a:buAutoNum type="romanUcPeriod"/>
            </a:pPr>
            <a:r>
              <a:rPr lang="en-US" dirty="0" smtClean="0"/>
              <a:t>What are the principles that make it work?</a:t>
            </a:r>
          </a:p>
        </p:txBody>
      </p:sp>
    </p:spTree>
    <p:extLst>
      <p:ext uri="{BB962C8B-B14F-4D97-AF65-F5344CB8AC3E}">
        <p14:creationId xmlns:p14="http://schemas.microsoft.com/office/powerpoint/2010/main" xmlns="" val="26425595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descr="HIM_logo_b-w_01_PC"/>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64327"/>
          <a:stretch/>
        </p:blipFill>
        <p:spPr bwMode="auto">
          <a:xfrm>
            <a:off x="3375211" y="6413150"/>
            <a:ext cx="2693894" cy="3776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p:cNvSpPr/>
          <p:nvPr/>
        </p:nvSpPr>
        <p:spPr>
          <a:xfrm>
            <a:off x="1981200" y="164068"/>
            <a:ext cx="5257800" cy="369332"/>
          </a:xfrm>
          <a:prstGeom prst="rect">
            <a:avLst/>
          </a:prstGeom>
        </p:spPr>
        <p:txBody>
          <a:bodyPr wrap="square">
            <a:spAutoFit/>
          </a:bodyPr>
          <a:lstStyle/>
          <a:p>
            <a:r>
              <a:rPr lang="en-US" b="1" dirty="0">
                <a:solidFill>
                  <a:prstClr val="black"/>
                </a:solidFill>
                <a:latin typeface="AGaramond-Bold"/>
              </a:rPr>
              <a:t>Health Spending by Category, February 2014</a:t>
            </a:r>
            <a:endParaRPr lang="en-US" dirty="0">
              <a:solidFill>
                <a:prstClr val="black"/>
              </a:solidFill>
            </a:endParaRPr>
          </a:p>
        </p:txBody>
      </p:sp>
      <p:pic>
        <p:nvPicPr>
          <p:cNvPr id="614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50452" y="762000"/>
            <a:ext cx="6270134" cy="492199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Rectangle 3"/>
          <p:cNvSpPr/>
          <p:nvPr/>
        </p:nvSpPr>
        <p:spPr>
          <a:xfrm>
            <a:off x="2866779" y="5791200"/>
            <a:ext cx="3437479" cy="369332"/>
          </a:xfrm>
          <a:prstGeom prst="rect">
            <a:avLst/>
          </a:prstGeom>
        </p:spPr>
        <p:txBody>
          <a:bodyPr wrap="none">
            <a:spAutoFit/>
          </a:bodyPr>
          <a:lstStyle/>
          <a:p>
            <a:r>
              <a:rPr lang="en-US" dirty="0">
                <a:solidFill>
                  <a:prstClr val="black"/>
                </a:solidFill>
                <a:hlinkClick r:id="rId4"/>
              </a:rPr>
              <a:t>www.altarum.org</a:t>
            </a:r>
            <a:r>
              <a:rPr lang="en-US" dirty="0">
                <a:solidFill>
                  <a:prstClr val="black"/>
                </a:solidFill>
              </a:rPr>
              <a:t>        April 8, 2014</a:t>
            </a:r>
          </a:p>
        </p:txBody>
      </p:sp>
    </p:spTree>
    <p:extLst>
      <p:ext uri="{BB962C8B-B14F-4D97-AF65-F5344CB8AC3E}">
        <p14:creationId xmlns:p14="http://schemas.microsoft.com/office/powerpoint/2010/main" xmlns="" val="3300135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828675" y="381000"/>
            <a:ext cx="7221538" cy="788988"/>
          </a:xfrm>
        </p:spPr>
        <p:txBody>
          <a:bodyPr/>
          <a:lstStyle/>
          <a:p>
            <a:pPr eaLnBrk="1" hangingPunct="1"/>
            <a:r>
              <a:rPr lang="en-US" sz="2400" b="1" smtClean="0">
                <a:solidFill>
                  <a:schemeClr val="hlink"/>
                </a:solidFill>
              </a:rPr>
              <a:t>Physician’s Control of Health Care Expenditures</a:t>
            </a:r>
            <a:r>
              <a:rPr lang="en-US" sz="2400" b="1" smtClean="0"/>
              <a:t> </a:t>
            </a:r>
          </a:p>
        </p:txBody>
      </p:sp>
      <p:sp>
        <p:nvSpPr>
          <p:cNvPr id="164867" name="Rectangle 3"/>
          <p:cNvSpPr>
            <a:spLocks noGrp="1" noChangeArrowheads="1"/>
          </p:cNvSpPr>
          <p:nvPr>
            <p:ph type="body" idx="1"/>
          </p:nvPr>
        </p:nvSpPr>
        <p:spPr>
          <a:xfrm>
            <a:off x="304800" y="1143000"/>
            <a:ext cx="8382000" cy="5715000"/>
          </a:xfrm>
        </p:spPr>
        <p:txBody>
          <a:bodyPr/>
          <a:lstStyle/>
          <a:p>
            <a:pPr eaLnBrk="1" hangingPunct="1">
              <a:buClr>
                <a:schemeClr val="tx1"/>
              </a:buClr>
              <a:buFont typeface="Wingdings" pitchFamily="2" charset="2"/>
              <a:buNone/>
            </a:pPr>
            <a:r>
              <a:rPr lang="en-US" sz="1600" b="1" smtClean="0"/>
              <a:t>					Amount spent in	                         Percentage </a:t>
            </a:r>
          </a:p>
          <a:p>
            <a:pPr eaLnBrk="1" hangingPunct="1">
              <a:buClr>
                <a:schemeClr val="tx1"/>
              </a:buClr>
              <a:buFont typeface="Wingdings" pitchFamily="2" charset="2"/>
              <a:buNone/>
            </a:pPr>
            <a:r>
              <a:rPr lang="en-US" sz="1600" b="1" u="sng" smtClean="0"/>
              <a:t>Sectors under physician control</a:t>
            </a:r>
            <a:r>
              <a:rPr lang="en-US" sz="1600" b="1" smtClean="0"/>
              <a:t>	                        </a:t>
            </a:r>
            <a:r>
              <a:rPr lang="en-US" sz="1600" b="1" u="sng" smtClean="0"/>
              <a:t>1993 in billions</a:t>
            </a:r>
            <a:r>
              <a:rPr lang="en-US" sz="1600" b="1" smtClean="0"/>
              <a:t>	                              </a:t>
            </a:r>
            <a:r>
              <a:rPr lang="en-US" sz="1600" b="1" u="sng" smtClean="0"/>
              <a:t>of total</a:t>
            </a:r>
          </a:p>
          <a:p>
            <a:pPr eaLnBrk="1" hangingPunct="1">
              <a:buClr>
                <a:schemeClr val="tx1"/>
              </a:buClr>
              <a:buFont typeface="Wingdings" pitchFamily="2" charset="2"/>
              <a:buNone/>
            </a:pPr>
            <a:endParaRPr lang="en-US" sz="1600" b="1" u="sng" smtClean="0"/>
          </a:p>
          <a:p>
            <a:pPr eaLnBrk="1" hangingPunct="1">
              <a:buClr>
                <a:schemeClr val="tx1"/>
              </a:buClr>
              <a:buFont typeface="Wingdings" pitchFamily="2" charset="2"/>
              <a:buNone/>
            </a:pPr>
            <a:r>
              <a:rPr lang="en-US" sz="1600" b="1" smtClean="0"/>
              <a:t>Hospital Care			            $363		             38.6%</a:t>
            </a:r>
          </a:p>
          <a:p>
            <a:pPr eaLnBrk="1" hangingPunct="1">
              <a:buClr>
                <a:schemeClr val="tx1"/>
              </a:buClr>
              <a:buFont typeface="Wingdings" pitchFamily="2" charset="2"/>
              <a:buNone/>
            </a:pPr>
            <a:r>
              <a:rPr lang="en-US" sz="1600" b="1" smtClean="0"/>
              <a:t>Physicians			                                $176		             18.7%</a:t>
            </a:r>
          </a:p>
          <a:p>
            <a:pPr eaLnBrk="1" hangingPunct="1">
              <a:buClr>
                <a:schemeClr val="tx1"/>
              </a:buClr>
              <a:buFont typeface="Wingdings" pitchFamily="2" charset="2"/>
              <a:buNone/>
            </a:pPr>
            <a:r>
              <a:rPr lang="en-US" sz="1600" b="1" smtClean="0"/>
              <a:t>Drugs and devices		                                $  87		               9.2%                    </a:t>
            </a:r>
          </a:p>
          <a:p>
            <a:pPr eaLnBrk="1" hangingPunct="1">
              <a:buClr>
                <a:schemeClr val="tx1"/>
              </a:buClr>
              <a:buFont typeface="Wingdings" pitchFamily="2" charset="2"/>
              <a:buNone/>
            </a:pPr>
            <a:r>
              <a:rPr lang="en-US" sz="1600" b="1" smtClean="0"/>
              <a:t>Nursing homes			            </a:t>
            </a:r>
            <a:r>
              <a:rPr lang="en-US" sz="1600" b="1" u="sng" smtClean="0"/>
              <a:t>$  76</a:t>
            </a:r>
            <a:r>
              <a:rPr lang="en-US" sz="1600" b="1" smtClean="0"/>
              <a:t>		                </a:t>
            </a:r>
            <a:r>
              <a:rPr lang="en-US" sz="1600" b="1" u="sng" smtClean="0"/>
              <a:t>8.1%</a:t>
            </a:r>
          </a:p>
          <a:p>
            <a:pPr eaLnBrk="1" hangingPunct="1">
              <a:buClr>
                <a:schemeClr val="tx1"/>
              </a:buClr>
              <a:buFont typeface="Wingdings" pitchFamily="2" charset="2"/>
              <a:buNone/>
            </a:pPr>
            <a:r>
              <a:rPr lang="en-US" sz="1600" b="1" smtClean="0"/>
              <a:t> Subtotal			                                $702		              74.6%                                </a:t>
            </a:r>
          </a:p>
          <a:p>
            <a:pPr eaLnBrk="1" hangingPunct="1">
              <a:buClr>
                <a:schemeClr val="tx1"/>
              </a:buClr>
              <a:buFont typeface="Wingdings" pitchFamily="2" charset="2"/>
              <a:buNone/>
            </a:pPr>
            <a:endParaRPr lang="en-US" sz="1600" b="1" smtClean="0"/>
          </a:p>
          <a:p>
            <a:pPr eaLnBrk="1" hangingPunct="1">
              <a:buClr>
                <a:schemeClr val="tx1"/>
              </a:buClr>
              <a:buFont typeface="Wingdings" pitchFamily="2" charset="2"/>
              <a:buNone/>
            </a:pPr>
            <a:r>
              <a:rPr lang="en-US" sz="1600" b="1" smtClean="0"/>
              <a:t>Sections not controlled</a:t>
            </a:r>
          </a:p>
          <a:p>
            <a:pPr eaLnBrk="1" hangingPunct="1">
              <a:buClr>
                <a:schemeClr val="tx1"/>
              </a:buClr>
              <a:buFont typeface="Wingdings" pitchFamily="2" charset="2"/>
              <a:buNone/>
            </a:pPr>
            <a:r>
              <a:rPr lang="en-US" sz="1600" b="1" smtClean="0"/>
              <a:t>   Other (such as alternate site care)                            $  93		                  9.9%</a:t>
            </a:r>
          </a:p>
          <a:p>
            <a:pPr eaLnBrk="1" hangingPunct="1">
              <a:buClr>
                <a:schemeClr val="tx1"/>
              </a:buClr>
              <a:buFont typeface="Wingdings" pitchFamily="2" charset="2"/>
              <a:buNone/>
            </a:pPr>
            <a:r>
              <a:rPr lang="en-US" sz="1600" b="1" smtClean="0"/>
              <a:t>    Dental			                                 $  92		                  9.8%</a:t>
            </a:r>
          </a:p>
          <a:p>
            <a:pPr eaLnBrk="1" hangingPunct="1">
              <a:buClr>
                <a:schemeClr val="tx1"/>
              </a:buClr>
              <a:buFont typeface="Wingdings" pitchFamily="2" charset="2"/>
              <a:buNone/>
            </a:pPr>
            <a:r>
              <a:rPr lang="en-US" sz="1600" b="1" smtClean="0"/>
              <a:t>    Administration			             </a:t>
            </a:r>
            <a:r>
              <a:rPr lang="en-US" sz="1600" b="1" u="sng" smtClean="0"/>
              <a:t>$  54</a:t>
            </a:r>
            <a:r>
              <a:rPr lang="en-US" sz="1600" b="1" smtClean="0"/>
              <a:t>		                  </a:t>
            </a:r>
            <a:r>
              <a:rPr lang="en-US" sz="1600" b="1" u="sng" smtClean="0"/>
              <a:t>5.7%</a:t>
            </a:r>
          </a:p>
          <a:p>
            <a:pPr eaLnBrk="1" hangingPunct="1">
              <a:buClr>
                <a:schemeClr val="tx1"/>
              </a:buClr>
              <a:buFont typeface="Wingdings" pitchFamily="2" charset="2"/>
              <a:buNone/>
            </a:pPr>
            <a:r>
              <a:rPr lang="en-US" sz="1600" b="1" smtClean="0"/>
              <a:t>    Subtotal			                                 $239		                 25.4%</a:t>
            </a:r>
          </a:p>
          <a:p>
            <a:pPr eaLnBrk="1" hangingPunct="1">
              <a:buClr>
                <a:schemeClr val="tx1"/>
              </a:buClr>
              <a:buFont typeface="Wingdings" pitchFamily="2" charset="2"/>
              <a:buNone/>
            </a:pPr>
            <a:endParaRPr lang="en-US" sz="1600" b="1" smtClean="0"/>
          </a:p>
          <a:p>
            <a:pPr eaLnBrk="1" hangingPunct="1">
              <a:buClr>
                <a:schemeClr val="tx1"/>
              </a:buClr>
              <a:buFont typeface="Wingdings" pitchFamily="2" charset="2"/>
              <a:buNone/>
            </a:pPr>
            <a:r>
              <a:rPr lang="en-US" sz="1600" b="1" smtClean="0"/>
              <a:t>TOTAL				              $941	                                   100.0%</a:t>
            </a:r>
            <a:endParaRPr lang="en-US" sz="1600" b="1" u="sng" smtClean="0"/>
          </a:p>
          <a:p>
            <a:pPr eaLnBrk="1" hangingPunct="1">
              <a:buClr>
                <a:schemeClr val="tx1"/>
              </a:buClr>
              <a:buFont typeface="Wingdings" pitchFamily="2" charset="2"/>
              <a:buNone/>
            </a:pPr>
            <a:endParaRPr lang="en-US" sz="1600" b="1" smtClean="0"/>
          </a:p>
          <a:p>
            <a:pPr eaLnBrk="1" hangingPunct="1">
              <a:buClr>
                <a:schemeClr val="tx1"/>
              </a:buClr>
              <a:buFont typeface="Wingdings" pitchFamily="2" charset="2"/>
              <a:buNone/>
            </a:pPr>
            <a:r>
              <a:rPr lang="en-US" sz="1200" b="1" smtClean="0"/>
              <a:t>Source:  U.S. Dept. of Health &amp; Human Services, U.S. Dept. of Commerce, and </a:t>
            </a:r>
          </a:p>
          <a:p>
            <a:pPr eaLnBrk="1" hangingPunct="1">
              <a:buClr>
                <a:schemeClr val="tx1"/>
              </a:buClr>
              <a:buFont typeface="Wingdings" pitchFamily="2" charset="2"/>
              <a:buNone/>
            </a:pPr>
            <a:r>
              <a:rPr lang="en-US" sz="1200" b="1" smtClean="0"/>
              <a:t>Alex. Brown &amp; Sons, Inc.  Baltimore 1994</a:t>
            </a:r>
          </a:p>
          <a:p>
            <a:pPr eaLnBrk="1" hangingPunct="1">
              <a:buClr>
                <a:schemeClr val="tx1"/>
              </a:buClr>
              <a:buFont typeface="Wingdings" pitchFamily="2" charset="2"/>
              <a:buNone/>
            </a:pPr>
            <a:endParaRPr lang="en-US" sz="1600" b="1" smtClean="0"/>
          </a:p>
          <a:p>
            <a:pPr eaLnBrk="1" hangingPunct="1">
              <a:buClr>
                <a:schemeClr val="tx1"/>
              </a:buClr>
              <a:buFont typeface="Wingdings" pitchFamily="2" charset="2"/>
              <a:buNone/>
            </a:pPr>
            <a:endParaRPr lang="en-US" sz="1600" b="1" smtClean="0"/>
          </a:p>
        </p:txBody>
      </p:sp>
    </p:spTree>
    <p:extLst>
      <p:ext uri="{BB962C8B-B14F-4D97-AF65-F5344CB8AC3E}">
        <p14:creationId xmlns:p14="http://schemas.microsoft.com/office/powerpoint/2010/main" xmlns="" val="16776151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0" y="152400"/>
            <a:ext cx="9143999" cy="788988"/>
          </a:xfrm>
        </p:spPr>
        <p:txBody>
          <a:bodyPr/>
          <a:lstStyle/>
          <a:p>
            <a:pPr eaLnBrk="1" hangingPunct="1"/>
            <a:r>
              <a:rPr lang="en-US" sz="2000" b="1" dirty="0" smtClean="0">
                <a:solidFill>
                  <a:schemeClr val="hlink"/>
                </a:solidFill>
              </a:rPr>
              <a:t>HEALTH MAINTENANCE ORGANIZATIONS (HMOs)- the prototype for managed care</a:t>
            </a:r>
            <a:endParaRPr lang="en-US" sz="3200" b="1" dirty="0" smtClean="0">
              <a:solidFill>
                <a:schemeClr val="hlink"/>
              </a:solidFill>
            </a:endParaRPr>
          </a:p>
        </p:txBody>
      </p:sp>
      <p:sp>
        <p:nvSpPr>
          <p:cNvPr id="51203" name="Rectangle 3"/>
          <p:cNvSpPr>
            <a:spLocks noGrp="1" noChangeArrowheads="1"/>
          </p:cNvSpPr>
          <p:nvPr>
            <p:ph type="body" idx="1"/>
          </p:nvPr>
        </p:nvSpPr>
        <p:spPr>
          <a:xfrm>
            <a:off x="0" y="838200"/>
            <a:ext cx="9144000" cy="6019800"/>
          </a:xfrm>
        </p:spPr>
        <p:txBody>
          <a:bodyPr rtlCol="0">
            <a:normAutofit/>
          </a:bodyPr>
          <a:lstStyle/>
          <a:p>
            <a:pPr marL="334963" indent="-334963" eaLnBrk="1" fontAlgn="auto" hangingPunct="1">
              <a:spcAft>
                <a:spcPts val="0"/>
              </a:spcAft>
              <a:buClr>
                <a:schemeClr val="tx1"/>
              </a:buClr>
              <a:buFont typeface="Wingdings" pitchFamily="2" charset="2"/>
              <a:buNone/>
              <a:defRPr/>
            </a:pPr>
            <a:r>
              <a:rPr lang="en-US" b="1" dirty="0">
                <a:solidFill>
                  <a:schemeClr val="hlink"/>
                </a:solidFill>
              </a:rPr>
              <a:t> </a:t>
            </a:r>
            <a:r>
              <a:rPr lang="en-US" b="1" dirty="0" smtClean="0">
                <a:solidFill>
                  <a:schemeClr val="hlink"/>
                </a:solidFill>
              </a:rPr>
              <a:t>  DEFINITION</a:t>
            </a:r>
          </a:p>
          <a:p>
            <a:pPr marL="334963" indent="-334963" eaLnBrk="1" fontAlgn="auto" hangingPunct="1">
              <a:spcAft>
                <a:spcPts val="0"/>
              </a:spcAft>
              <a:buClr>
                <a:schemeClr val="tx1"/>
              </a:buClr>
              <a:buFont typeface="Wingdings" pitchFamily="2" charset="2"/>
              <a:buNone/>
              <a:defRPr/>
            </a:pPr>
            <a:r>
              <a:rPr lang="en-US" b="1" dirty="0" smtClean="0">
                <a:solidFill>
                  <a:schemeClr val="hlink"/>
                </a:solidFill>
              </a:rPr>
              <a:t>	An HMO is a health care plan that delivers comprehensive, coordinated medical service to voluntarily enrolled members on a prepaid basis.</a:t>
            </a:r>
          </a:p>
          <a:p>
            <a:pPr marL="334963" indent="-334963" eaLnBrk="1" fontAlgn="auto" hangingPunct="1">
              <a:spcAft>
                <a:spcPts val="0"/>
              </a:spcAft>
              <a:buClr>
                <a:schemeClr val="tx1"/>
              </a:buClr>
              <a:buFont typeface="Wingdings" pitchFamily="2" charset="2"/>
              <a:buNone/>
              <a:defRPr/>
            </a:pPr>
            <a:endParaRPr lang="en-US" sz="2900" b="1" dirty="0">
              <a:solidFill>
                <a:schemeClr val="hlink"/>
              </a:solidFill>
            </a:endParaRPr>
          </a:p>
          <a:p>
            <a:pPr marL="334963" indent="-334963">
              <a:buClr>
                <a:schemeClr val="tx1"/>
              </a:buClr>
              <a:buNone/>
              <a:defRPr/>
            </a:pPr>
            <a:r>
              <a:rPr lang="en-US" sz="2400" b="1" dirty="0" smtClean="0">
                <a:solidFill>
                  <a:srgbClr val="FFFF00"/>
                </a:solidFill>
              </a:rPr>
              <a:t>	</a:t>
            </a:r>
            <a:r>
              <a:rPr lang="en-US" sz="2400" b="1" dirty="0">
                <a:solidFill>
                  <a:schemeClr val="hlink"/>
                </a:solidFill>
              </a:rPr>
              <a:t>Source: J. Shalowitz, M.D., 1994</a:t>
            </a:r>
          </a:p>
          <a:p>
            <a:pPr marL="334963" indent="-334963" eaLnBrk="1" fontAlgn="auto" hangingPunct="1">
              <a:spcAft>
                <a:spcPts val="0"/>
              </a:spcAft>
              <a:buClr>
                <a:schemeClr val="tx1"/>
              </a:buClr>
              <a:buFont typeface="Wingdings" pitchFamily="2" charset="2"/>
              <a:buNone/>
              <a:defRPr/>
            </a:pPr>
            <a:endParaRPr lang="en-US" sz="2400" b="1" dirty="0" smtClean="0">
              <a:solidFill>
                <a:srgbClr val="FFFF00"/>
              </a:solidFill>
            </a:endParaRPr>
          </a:p>
        </p:txBody>
      </p:sp>
    </p:spTree>
    <p:extLst>
      <p:ext uri="{BB962C8B-B14F-4D97-AF65-F5344CB8AC3E}">
        <p14:creationId xmlns:p14="http://schemas.microsoft.com/office/powerpoint/2010/main" xmlns="" val="1857451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0" y="2130425"/>
            <a:ext cx="9144000" cy="1470025"/>
          </a:xfrm>
        </p:spPr>
        <p:txBody>
          <a:bodyPr/>
          <a:lstStyle/>
          <a:p>
            <a:pPr eaLnBrk="1" hangingPunct="1">
              <a:defRPr/>
            </a:pPr>
            <a:r>
              <a:rPr lang="en-US" dirty="0" smtClean="0"/>
              <a:t>Health Insurance</a:t>
            </a:r>
          </a:p>
        </p:txBody>
      </p:sp>
    </p:spTree>
    <p:extLst>
      <p:ext uri="{BB962C8B-B14F-4D97-AF65-F5344CB8AC3E}">
        <p14:creationId xmlns:p14="http://schemas.microsoft.com/office/powerpoint/2010/main" xmlns="" val="11518323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body" idx="4294967295"/>
          </p:nvPr>
        </p:nvSpPr>
        <p:spPr>
          <a:xfrm>
            <a:off x="0" y="762000"/>
            <a:ext cx="9144000" cy="5562600"/>
          </a:xfrm>
        </p:spPr>
        <p:txBody>
          <a:bodyPr/>
          <a:lstStyle/>
          <a:p>
            <a:pPr marL="0" indent="0" eaLnBrk="1" hangingPunct="1">
              <a:buClr>
                <a:schemeClr val="tx1"/>
              </a:buClr>
              <a:buFont typeface="Wingdings" pitchFamily="2" charset="2"/>
              <a:buNone/>
            </a:pPr>
            <a:r>
              <a:rPr lang="en-US" sz="2800" b="1" dirty="0" smtClean="0">
                <a:solidFill>
                  <a:schemeClr val="hlink"/>
                </a:solidFill>
              </a:rPr>
              <a:t>PRIMARY CARE IS THE PROVISION OF INTEGRATED, ACCESSIBLE HEALTH CARE SERVICES BY CLINICIANS WHO ARE ACCOUNTABLE FOR ADDRESSING A LARGE MAJORITY OF PERSONAL HEALTH CARE NEEDS, DEVELOPING A SUSTAINED PARTNERSHIP WITH PATIENTS, AND PRACTICING IN THE CONTEXT OF FAMILY AND COMMUNITY.</a:t>
            </a:r>
          </a:p>
          <a:p>
            <a:pPr marL="0" indent="0" eaLnBrk="1" hangingPunct="1">
              <a:lnSpc>
                <a:spcPct val="50000"/>
              </a:lnSpc>
              <a:buClr>
                <a:schemeClr val="tx1"/>
              </a:buClr>
              <a:buFont typeface="Wingdings" pitchFamily="2" charset="2"/>
              <a:buNone/>
            </a:pPr>
            <a:endParaRPr lang="en-US" sz="2800" b="1" dirty="0" smtClean="0">
              <a:solidFill>
                <a:schemeClr val="hlink"/>
              </a:solidFill>
            </a:endParaRPr>
          </a:p>
          <a:p>
            <a:pPr marL="0" indent="0" eaLnBrk="1" hangingPunct="1">
              <a:buClr>
                <a:schemeClr val="tx1"/>
              </a:buClr>
              <a:buFont typeface="Wingdings" pitchFamily="2" charset="2"/>
              <a:buNone/>
            </a:pPr>
            <a:r>
              <a:rPr lang="en-US" sz="2800" b="1" dirty="0" smtClean="0">
                <a:solidFill>
                  <a:schemeClr val="hlink"/>
                </a:solidFill>
              </a:rPr>
              <a:t>THE TERM INTEGRATED IS USED TO DENOTE THE PROVISION OF COMPREHENSIVE, COORDINATED, AND CONTINUOUS SERVICES THAT PROVIDE A SEAMLESS PROCESS OF CARE.</a:t>
            </a:r>
          </a:p>
          <a:p>
            <a:pPr marL="0" indent="0" eaLnBrk="1" hangingPunct="1">
              <a:lnSpc>
                <a:spcPct val="50000"/>
              </a:lnSpc>
              <a:buClr>
                <a:schemeClr val="tx1"/>
              </a:buClr>
              <a:buFont typeface="Wingdings" pitchFamily="2" charset="2"/>
              <a:buNone/>
            </a:pPr>
            <a:endParaRPr lang="en-US" sz="2400" b="1" dirty="0" smtClean="0">
              <a:solidFill>
                <a:schemeClr val="hlink"/>
              </a:solidFill>
            </a:endParaRPr>
          </a:p>
          <a:p>
            <a:pPr marL="0" indent="0" eaLnBrk="1" hangingPunct="1">
              <a:lnSpc>
                <a:spcPct val="50000"/>
              </a:lnSpc>
              <a:buClr>
                <a:schemeClr val="tx1"/>
              </a:buClr>
              <a:buFont typeface="Wingdings" pitchFamily="2" charset="2"/>
              <a:buNone/>
            </a:pPr>
            <a:r>
              <a:rPr lang="en-US" sz="1200" b="1" dirty="0" smtClean="0">
                <a:solidFill>
                  <a:schemeClr val="hlink"/>
                </a:solidFill>
              </a:rPr>
              <a:t>Source:  Committee on the Future of Primary Care, Institute of Medicine.</a:t>
            </a:r>
          </a:p>
          <a:p>
            <a:pPr marL="0" indent="0" eaLnBrk="1" hangingPunct="1">
              <a:buClr>
                <a:schemeClr val="tx1"/>
              </a:buClr>
              <a:buFont typeface="Wingdings" pitchFamily="2" charset="2"/>
              <a:buNone/>
            </a:pPr>
            <a:r>
              <a:rPr lang="en-US" sz="1200" b="1" dirty="0" smtClean="0">
                <a:solidFill>
                  <a:schemeClr val="hlink"/>
                </a:solidFill>
              </a:rPr>
              <a:t>JAMA 273: 192, 1995</a:t>
            </a:r>
            <a:endParaRPr lang="en-US" sz="2400" b="1" dirty="0" smtClean="0">
              <a:solidFill>
                <a:schemeClr val="hlink"/>
              </a:solidFill>
            </a:endParaRPr>
          </a:p>
          <a:p>
            <a:pPr marL="0" indent="0" eaLnBrk="1" hangingPunct="1">
              <a:buClr>
                <a:schemeClr val="tx1"/>
              </a:buClr>
              <a:buFont typeface="Wingdings" pitchFamily="2" charset="2"/>
              <a:buNone/>
            </a:pPr>
            <a:endParaRPr lang="en-US" sz="2400" b="1" dirty="0" smtClean="0">
              <a:solidFill>
                <a:schemeClr val="hlink"/>
              </a:solidFill>
            </a:endParaRPr>
          </a:p>
        </p:txBody>
      </p:sp>
    </p:spTree>
    <p:extLst>
      <p:ext uri="{BB962C8B-B14F-4D97-AF65-F5344CB8AC3E}">
        <p14:creationId xmlns:p14="http://schemas.microsoft.com/office/powerpoint/2010/main" xmlns="" val="27730624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Content Placeholder 2"/>
          <p:cNvSpPr>
            <a:spLocks noGrp="1"/>
          </p:cNvSpPr>
          <p:nvPr>
            <p:ph idx="4294967295"/>
          </p:nvPr>
        </p:nvSpPr>
        <p:spPr>
          <a:xfrm>
            <a:off x="0" y="0"/>
            <a:ext cx="9144000" cy="6858000"/>
          </a:xfrm>
        </p:spPr>
        <p:txBody>
          <a:bodyPr/>
          <a:lstStyle/>
          <a:p>
            <a:pPr>
              <a:buFont typeface="Arial" charset="0"/>
              <a:buNone/>
            </a:pPr>
            <a:r>
              <a:rPr lang="en-US" sz="1300" smtClean="0">
                <a:latin typeface="Times New Roman" pitchFamily="18" charset="0"/>
                <a:cs typeface="Times New Roman" pitchFamily="18" charset="0"/>
              </a:rPr>
              <a:t>	</a:t>
            </a:r>
            <a:r>
              <a:rPr lang="en-US" sz="1300" b="1" smtClean="0">
                <a:latin typeface="Times New Roman" pitchFamily="18" charset="0"/>
                <a:cs typeface="Times New Roman" pitchFamily="18" charset="0"/>
              </a:rPr>
              <a:t>Patient-Centered Medical Home</a:t>
            </a:r>
            <a:r>
              <a:rPr lang="en-US" sz="1300" smtClean="0">
                <a:latin typeface="Times New Roman" pitchFamily="18" charset="0"/>
                <a:cs typeface="Times New Roman" pitchFamily="18" charset="0"/>
              </a:rPr>
              <a:t/>
            </a:r>
            <a:br>
              <a:rPr lang="en-US" sz="1300" smtClean="0">
                <a:latin typeface="Times New Roman" pitchFamily="18" charset="0"/>
                <a:cs typeface="Times New Roman" pitchFamily="18" charset="0"/>
              </a:rPr>
            </a:br>
            <a:r>
              <a:rPr lang="en-US" sz="1300" smtClean="0">
                <a:latin typeface="Times New Roman" pitchFamily="18" charset="0"/>
                <a:cs typeface="Times New Roman" pitchFamily="18" charset="0"/>
              </a:rPr>
              <a:t>A patient-centered medical home integrates patients as active participants in their own health and well-being. Patients are cared for by a physician who leads the medical team that coordinates all aspects of preventive, acute and chronic needs of patients using the best available evidence and appropriate technology. These relationships offer patients comfort, convenience, and optimal health throughout their lifetimes. (May, 2008; Board of the American Academy of Family Practice)  http://www.aafp.org/online/en/home/policy/policies/p/patientcenteredmedhome.html )</a:t>
            </a:r>
          </a:p>
          <a:p>
            <a:pPr>
              <a:buFont typeface="Arial" charset="0"/>
              <a:buNone/>
            </a:pPr>
            <a:endParaRPr lang="en-US" sz="1300" smtClean="0">
              <a:latin typeface="Times New Roman" pitchFamily="18" charset="0"/>
              <a:cs typeface="Times New Roman" pitchFamily="18" charset="0"/>
            </a:endParaRPr>
          </a:p>
          <a:p>
            <a:pPr>
              <a:buFont typeface="Arial" charset="0"/>
              <a:buNone/>
            </a:pPr>
            <a:r>
              <a:rPr lang="en-US" sz="1300" b="1" smtClean="0">
                <a:latin typeface="Times New Roman" pitchFamily="18" charset="0"/>
                <a:cs typeface="Times New Roman" pitchFamily="18" charset="0"/>
              </a:rPr>
              <a:t>         The Medical Home </a:t>
            </a:r>
            <a:br>
              <a:rPr lang="en-US" sz="1300" b="1" smtClean="0">
                <a:latin typeface="Times New Roman" pitchFamily="18" charset="0"/>
                <a:cs typeface="Times New Roman" pitchFamily="18" charset="0"/>
              </a:rPr>
            </a:br>
            <a:r>
              <a:rPr lang="en-US" sz="1300" b="1" smtClean="0">
                <a:latin typeface="Times New Roman" pitchFamily="18" charset="0"/>
                <a:cs typeface="Times New Roman" pitchFamily="18" charset="0"/>
              </a:rPr>
              <a:t>Ad Hoc Task Force on Definition of the Medical Home</a:t>
            </a:r>
            <a:br>
              <a:rPr lang="en-US" sz="1300" b="1" smtClean="0">
                <a:latin typeface="Times New Roman" pitchFamily="18" charset="0"/>
                <a:cs typeface="Times New Roman" pitchFamily="18" charset="0"/>
              </a:rPr>
            </a:br>
            <a:r>
              <a:rPr lang="en-US" sz="1300" smtClean="0">
                <a:latin typeface="Times New Roman" pitchFamily="18" charset="0"/>
                <a:cs typeface="Times New Roman" pitchFamily="18" charset="0"/>
              </a:rPr>
              <a:t>The American Academy of Pediatrics believes that the medical</a:t>
            </a:r>
            <a:r>
              <a:rPr lang="en-US" sz="1300" baseline="30000" smtClean="0">
                <a:latin typeface="Times New Roman" pitchFamily="18" charset="0"/>
                <a:cs typeface="Times New Roman" pitchFamily="18" charset="0"/>
              </a:rPr>
              <a:t> </a:t>
            </a:r>
            <a:r>
              <a:rPr lang="en-US" sz="1300" smtClean="0">
                <a:latin typeface="Times New Roman" pitchFamily="18" charset="0"/>
                <a:cs typeface="Times New Roman" pitchFamily="18" charset="0"/>
              </a:rPr>
              <a:t>care of infants, children, and adolescents ideally should be</a:t>
            </a:r>
            <a:r>
              <a:rPr lang="en-US" sz="1300" baseline="30000" smtClean="0">
                <a:latin typeface="Times New Roman" pitchFamily="18" charset="0"/>
                <a:cs typeface="Times New Roman" pitchFamily="18" charset="0"/>
              </a:rPr>
              <a:t> </a:t>
            </a:r>
            <a:r>
              <a:rPr lang="en-US" sz="1300" smtClean="0">
                <a:latin typeface="Times New Roman" pitchFamily="18" charset="0"/>
                <a:cs typeface="Times New Roman" pitchFamily="18" charset="0"/>
              </a:rPr>
              <a:t>accessible, continuous, comprehensive, family centered, coordinated,</a:t>
            </a:r>
            <a:r>
              <a:rPr lang="en-US" sz="1300" baseline="30000" smtClean="0">
                <a:latin typeface="Times New Roman" pitchFamily="18" charset="0"/>
                <a:cs typeface="Times New Roman" pitchFamily="18" charset="0"/>
              </a:rPr>
              <a:t> </a:t>
            </a:r>
            <a:r>
              <a:rPr lang="en-US" sz="1300" smtClean="0">
                <a:latin typeface="Times New Roman" pitchFamily="18" charset="0"/>
                <a:cs typeface="Times New Roman" pitchFamily="18" charset="0"/>
              </a:rPr>
              <a:t>and compassionate. It should be delivered or directed by well-trained</a:t>
            </a:r>
            <a:r>
              <a:rPr lang="en-US" sz="1300" baseline="30000" smtClean="0">
                <a:latin typeface="Times New Roman" pitchFamily="18" charset="0"/>
                <a:cs typeface="Times New Roman" pitchFamily="18" charset="0"/>
              </a:rPr>
              <a:t> </a:t>
            </a:r>
            <a:r>
              <a:rPr lang="en-US" sz="1300" smtClean="0">
                <a:latin typeface="Times New Roman" pitchFamily="18" charset="0"/>
                <a:cs typeface="Times New Roman" pitchFamily="18" charset="0"/>
              </a:rPr>
              <a:t>physicians who are able to manage or facilitate essentially</a:t>
            </a:r>
            <a:r>
              <a:rPr lang="en-US" sz="1300" baseline="30000" smtClean="0">
                <a:latin typeface="Times New Roman" pitchFamily="18" charset="0"/>
                <a:cs typeface="Times New Roman" pitchFamily="18" charset="0"/>
              </a:rPr>
              <a:t> </a:t>
            </a:r>
            <a:r>
              <a:rPr lang="en-US" sz="1300" smtClean="0">
                <a:latin typeface="Times New Roman" pitchFamily="18" charset="0"/>
                <a:cs typeface="Times New Roman" pitchFamily="18" charset="0"/>
              </a:rPr>
              <a:t>all aspects of pediatric care. The physician should be known</a:t>
            </a:r>
            <a:r>
              <a:rPr lang="en-US" sz="1300" baseline="30000" smtClean="0">
                <a:latin typeface="Times New Roman" pitchFamily="18" charset="0"/>
                <a:cs typeface="Times New Roman" pitchFamily="18" charset="0"/>
              </a:rPr>
              <a:t> </a:t>
            </a:r>
            <a:r>
              <a:rPr lang="en-US" sz="1300" smtClean="0">
                <a:latin typeface="Times New Roman" pitchFamily="18" charset="0"/>
                <a:cs typeface="Times New Roman" pitchFamily="18" charset="0"/>
              </a:rPr>
              <a:t>to the child and family and should be able to develop a relationship</a:t>
            </a:r>
            <a:r>
              <a:rPr lang="en-US" sz="1300" baseline="30000" smtClean="0">
                <a:latin typeface="Times New Roman" pitchFamily="18" charset="0"/>
                <a:cs typeface="Times New Roman" pitchFamily="18" charset="0"/>
              </a:rPr>
              <a:t> </a:t>
            </a:r>
            <a:r>
              <a:rPr lang="en-US" sz="1300" smtClean="0">
                <a:latin typeface="Times New Roman" pitchFamily="18" charset="0"/>
                <a:cs typeface="Times New Roman" pitchFamily="18" charset="0"/>
              </a:rPr>
              <a:t>of mutual responsibility and trust with them. These characteristics</a:t>
            </a:r>
            <a:r>
              <a:rPr lang="en-US" sz="1300" baseline="30000" smtClean="0">
                <a:latin typeface="Times New Roman" pitchFamily="18" charset="0"/>
                <a:cs typeface="Times New Roman" pitchFamily="18" charset="0"/>
              </a:rPr>
              <a:t> </a:t>
            </a:r>
            <a:r>
              <a:rPr lang="en-US" sz="1300" smtClean="0">
                <a:latin typeface="Times New Roman" pitchFamily="18" charset="0"/>
                <a:cs typeface="Times New Roman" pitchFamily="18" charset="0"/>
              </a:rPr>
              <a:t>define the "medical home" and describe the care that has traditionally</a:t>
            </a:r>
            <a:r>
              <a:rPr lang="en-US" sz="1300" baseline="30000" smtClean="0">
                <a:latin typeface="Times New Roman" pitchFamily="18" charset="0"/>
                <a:cs typeface="Times New Roman" pitchFamily="18" charset="0"/>
              </a:rPr>
              <a:t> </a:t>
            </a:r>
            <a:r>
              <a:rPr lang="en-US" sz="1300" smtClean="0">
                <a:latin typeface="Times New Roman" pitchFamily="18" charset="0"/>
                <a:cs typeface="Times New Roman" pitchFamily="18" charset="0"/>
              </a:rPr>
              <a:t>been provided by pediatricians in an office setting. In contrast,</a:t>
            </a:r>
            <a:r>
              <a:rPr lang="en-US" sz="1300" baseline="30000" smtClean="0">
                <a:latin typeface="Times New Roman" pitchFamily="18" charset="0"/>
                <a:cs typeface="Times New Roman" pitchFamily="18" charset="0"/>
              </a:rPr>
              <a:t> </a:t>
            </a:r>
            <a:r>
              <a:rPr lang="en-US" sz="1300" smtClean="0">
                <a:latin typeface="Times New Roman" pitchFamily="18" charset="0"/>
                <a:cs typeface="Times New Roman" pitchFamily="18" charset="0"/>
              </a:rPr>
              <a:t>care provided through emergency departments, walk-in clinics,</a:t>
            </a:r>
            <a:r>
              <a:rPr lang="en-US" sz="1300" baseline="30000" smtClean="0">
                <a:latin typeface="Times New Roman" pitchFamily="18" charset="0"/>
                <a:cs typeface="Times New Roman" pitchFamily="18" charset="0"/>
              </a:rPr>
              <a:t> </a:t>
            </a:r>
            <a:r>
              <a:rPr lang="en-US" sz="1300" smtClean="0">
                <a:latin typeface="Times New Roman" pitchFamily="18" charset="0"/>
                <a:cs typeface="Times New Roman" pitchFamily="18" charset="0"/>
              </a:rPr>
              <a:t>and other urgent-care facilities is often less effective and</a:t>
            </a:r>
            <a:r>
              <a:rPr lang="en-US" sz="1300" baseline="30000" smtClean="0">
                <a:latin typeface="Times New Roman" pitchFamily="18" charset="0"/>
                <a:cs typeface="Times New Roman" pitchFamily="18" charset="0"/>
              </a:rPr>
              <a:t> </a:t>
            </a:r>
            <a:r>
              <a:rPr lang="en-US" sz="1300" smtClean="0">
                <a:latin typeface="Times New Roman" pitchFamily="18" charset="0"/>
                <a:cs typeface="Times New Roman" pitchFamily="18" charset="0"/>
              </a:rPr>
              <a:t>more costly. We should strive to attain a "medical home" for</a:t>
            </a:r>
            <a:r>
              <a:rPr lang="en-US" sz="1300" baseline="30000" smtClean="0">
                <a:latin typeface="Times New Roman" pitchFamily="18" charset="0"/>
                <a:cs typeface="Times New Roman" pitchFamily="18" charset="0"/>
              </a:rPr>
              <a:t> </a:t>
            </a:r>
            <a:r>
              <a:rPr lang="en-US" sz="1300" smtClean="0">
                <a:latin typeface="Times New Roman" pitchFamily="18" charset="0"/>
                <a:cs typeface="Times New Roman" pitchFamily="18" charset="0"/>
              </a:rPr>
              <a:t>all of our children.</a:t>
            </a:r>
            <a:br>
              <a:rPr lang="en-US" sz="1300" smtClean="0">
                <a:latin typeface="Times New Roman" pitchFamily="18" charset="0"/>
                <a:cs typeface="Times New Roman" pitchFamily="18" charset="0"/>
              </a:rPr>
            </a:br>
            <a:r>
              <a:rPr lang="en-US" sz="1300" u="sng" smtClean="0">
                <a:latin typeface="Times New Roman" pitchFamily="18" charset="0"/>
                <a:cs typeface="Times New Roman" pitchFamily="18" charset="0"/>
                <a:hlinkClick r:id="rId3"/>
              </a:rPr>
              <a:t>http://pediatrics.aappublications.org/cgi/content/abstract/90/5/774</a:t>
            </a:r>
            <a:r>
              <a:rPr lang="en-US" sz="1300" u="sng" smtClean="0">
                <a:latin typeface="Times New Roman" pitchFamily="18" charset="0"/>
                <a:cs typeface="Times New Roman" pitchFamily="18" charset="0"/>
              </a:rPr>
              <a:t/>
            </a:r>
            <a:br>
              <a:rPr lang="en-US" sz="1300" u="sng" smtClean="0">
                <a:latin typeface="Times New Roman" pitchFamily="18" charset="0"/>
                <a:cs typeface="Times New Roman" pitchFamily="18" charset="0"/>
              </a:rPr>
            </a:br>
            <a:endParaRPr lang="en-US" sz="1300" smtClean="0">
              <a:latin typeface="Times New Roman" pitchFamily="18" charset="0"/>
              <a:cs typeface="Times New Roman" pitchFamily="18" charset="0"/>
            </a:endParaRPr>
          </a:p>
          <a:p>
            <a:pPr>
              <a:buFont typeface="Arial" charset="0"/>
              <a:buNone/>
            </a:pPr>
            <a:r>
              <a:rPr lang="en-US" sz="1300" b="1" smtClean="0">
                <a:latin typeface="Times New Roman" pitchFamily="18" charset="0"/>
                <a:cs typeface="Times New Roman" pitchFamily="18" charset="0"/>
              </a:rPr>
              <a:t>	The Advanced Medical Home: A Patient-Centered, Physician-Guided Model of Healthcare</a:t>
            </a:r>
            <a:endParaRPr lang="en-US" sz="1300" smtClean="0">
              <a:latin typeface="Times New Roman" pitchFamily="18" charset="0"/>
              <a:cs typeface="Times New Roman" pitchFamily="18" charset="0"/>
            </a:endParaRPr>
          </a:p>
          <a:p>
            <a:pPr>
              <a:buFont typeface="Arial" charset="0"/>
              <a:buNone/>
            </a:pPr>
            <a:r>
              <a:rPr lang="en-US" sz="1300" b="1" smtClean="0">
                <a:latin typeface="Times New Roman" pitchFamily="18" charset="0"/>
                <a:cs typeface="Times New Roman" pitchFamily="18" charset="0"/>
              </a:rPr>
              <a:t>	</a:t>
            </a:r>
            <a:r>
              <a:rPr lang="en-US" sz="1300" smtClean="0">
                <a:latin typeface="Times New Roman" pitchFamily="18" charset="0"/>
                <a:cs typeface="Times New Roman" pitchFamily="18" charset="0"/>
              </a:rPr>
              <a:t>The advanced medical home acknowledges that the best quality of care is provided not in episodic, illness-oriented, complaint-based care—but through patient-centered, physician-guided, cost-efficient, longitudinal care that encompasses and values both the art and science of medicine. An attribute of the advanced medical home is promotion of continuous healing relationships through delivery of care in a variety of care settings according to the needs of the patient and skills of the medical provider… In the advanced medical home model, patients will have a personal physician working with a team of health care professionals in a practice that is organized according to the principles of the advanced medical home. For most patients, the personal physician would most appropriately be a primary care physician, but it could be a specialist or subspecialist for patients requiring ongoing care for certain conditions (e.g., severe asthma, complex diabetes, complicated cardiovascular disease, rheumatologic disorders, and malignancies). Primary care physicians are defined as physicians who are trained to provide first-contact, continuous, and comprehensive care…Rather than being a “gatekeeper” who restricts patient access to services, a personal physician leverages the key attributes of the advanced medical home to coordinate and facilitate the care of patients and is directly accountable to each patient. Personal physicians advocate for and provide guidance to patients and their families as they negotiate the complex health care system. (</a:t>
            </a:r>
            <a:r>
              <a:rPr lang="en-US" sz="1300" b="1" smtClean="0">
                <a:latin typeface="Times New Roman" pitchFamily="18" charset="0"/>
                <a:cs typeface="Times New Roman" pitchFamily="18" charset="0"/>
              </a:rPr>
              <a:t> </a:t>
            </a:r>
            <a:r>
              <a:rPr lang="en-US" sz="1300" smtClean="0">
                <a:latin typeface="Times New Roman" pitchFamily="18" charset="0"/>
                <a:cs typeface="Times New Roman" pitchFamily="18" charset="0"/>
              </a:rPr>
              <a:t>A Policy Monograph, American College of Physicians, Approved by the Board of Regents on 22 January 2006)</a:t>
            </a:r>
          </a:p>
          <a:p>
            <a:pPr>
              <a:buFont typeface="Arial" charset="0"/>
              <a:buNone/>
            </a:pPr>
            <a:endParaRPr lang="en-US" sz="130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26972572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828675" y="76200"/>
            <a:ext cx="7515225" cy="788988"/>
          </a:xfrm>
        </p:spPr>
        <p:txBody>
          <a:bodyPr/>
          <a:lstStyle/>
          <a:p>
            <a:pPr eaLnBrk="1" hangingPunct="1"/>
            <a:r>
              <a:rPr lang="en-US" sz="3600" b="1" u="sng" smtClean="0"/>
              <a:t>Distributing Prepaid Premiums</a:t>
            </a:r>
            <a:endParaRPr lang="en-US" sz="3200" b="1" smtClean="0"/>
          </a:p>
        </p:txBody>
      </p:sp>
      <p:sp>
        <p:nvSpPr>
          <p:cNvPr id="177155" name="Rectangle 3"/>
          <p:cNvSpPr>
            <a:spLocks noGrp="1" noChangeArrowheads="1"/>
          </p:cNvSpPr>
          <p:nvPr>
            <p:ph type="body" idx="1"/>
          </p:nvPr>
        </p:nvSpPr>
        <p:spPr>
          <a:xfrm>
            <a:off x="228600" y="1143000"/>
            <a:ext cx="9144000" cy="5638800"/>
          </a:xfrm>
        </p:spPr>
        <p:txBody>
          <a:bodyPr>
            <a:normAutofit/>
          </a:bodyPr>
          <a:lstStyle/>
          <a:p>
            <a:pPr marL="0" indent="0" defTabSz="977900" eaLnBrk="1" hangingPunct="1">
              <a:buClr>
                <a:schemeClr val="tx1"/>
              </a:buClr>
              <a:buFont typeface="Wingdings" pitchFamily="2" charset="2"/>
              <a:buNone/>
              <a:tabLst>
                <a:tab pos="917575" algn="l"/>
                <a:tab pos="2751138" algn="l"/>
                <a:tab pos="4797425" algn="l"/>
              </a:tabLst>
            </a:pPr>
            <a:r>
              <a:rPr lang="en-US" dirty="0" smtClean="0">
                <a:solidFill>
                  <a:srgbClr val="FFFF00"/>
                </a:solidFill>
              </a:rPr>
              <a:t>	</a:t>
            </a:r>
            <a:r>
              <a:rPr lang="en-US" b="1" dirty="0" smtClean="0">
                <a:solidFill>
                  <a:srgbClr val="FF66FF"/>
                </a:solidFill>
              </a:rPr>
              <a:t>40%</a:t>
            </a:r>
            <a:r>
              <a:rPr lang="en-US" b="1" dirty="0" smtClean="0">
                <a:solidFill>
                  <a:srgbClr val="FFFF00"/>
                </a:solidFill>
              </a:rPr>
              <a:t>	</a:t>
            </a:r>
            <a:r>
              <a:rPr lang="en-US" b="1" dirty="0" smtClean="0">
                <a:solidFill>
                  <a:srgbClr val="00B0F0"/>
                </a:solidFill>
              </a:rPr>
              <a:t>       40%</a:t>
            </a:r>
            <a:r>
              <a:rPr lang="en-US" b="1" dirty="0" smtClean="0">
                <a:solidFill>
                  <a:srgbClr val="FFFF00"/>
                </a:solidFill>
              </a:rPr>
              <a:t>	              20%</a:t>
            </a:r>
          </a:p>
          <a:p>
            <a:pPr marL="0" indent="0" defTabSz="977900" eaLnBrk="1" hangingPunct="1">
              <a:lnSpc>
                <a:spcPct val="150000"/>
              </a:lnSpc>
              <a:buClr>
                <a:schemeClr val="tx1"/>
              </a:buClr>
              <a:buFont typeface="Wingdings" pitchFamily="2" charset="2"/>
              <a:buNone/>
              <a:tabLst>
                <a:tab pos="917575" algn="l"/>
                <a:tab pos="2751138" algn="l"/>
                <a:tab pos="4797425" algn="l"/>
              </a:tabLst>
            </a:pPr>
            <a:r>
              <a:rPr lang="en-US" sz="1600" b="1" u="sng" dirty="0" smtClean="0">
                <a:solidFill>
                  <a:srgbClr val="FF66FF"/>
                </a:solidFill>
              </a:rPr>
              <a:t>PHYSICIAN CAPITATION</a:t>
            </a:r>
            <a:r>
              <a:rPr lang="en-US" sz="1600" b="1" dirty="0" smtClean="0">
                <a:solidFill>
                  <a:schemeClr val="bg2"/>
                </a:solidFill>
              </a:rPr>
              <a:t>	</a:t>
            </a:r>
            <a:r>
              <a:rPr lang="en-US" sz="1600" b="1" dirty="0" smtClean="0">
                <a:solidFill>
                  <a:srgbClr val="00B0F0"/>
                </a:solidFill>
              </a:rPr>
              <a:t>       </a:t>
            </a:r>
            <a:r>
              <a:rPr lang="en-US" sz="1600" b="1" u="sng" dirty="0" smtClean="0">
                <a:solidFill>
                  <a:srgbClr val="00B0F0"/>
                </a:solidFill>
              </a:rPr>
              <a:t>HOSPITAL FUND</a:t>
            </a:r>
            <a:r>
              <a:rPr lang="en-US" sz="1600" b="1" dirty="0" smtClean="0">
                <a:solidFill>
                  <a:srgbClr val="00B0F0"/>
                </a:solidFill>
              </a:rPr>
              <a:t>	</a:t>
            </a:r>
            <a:r>
              <a:rPr lang="en-US" sz="1600" b="1" dirty="0" smtClean="0">
                <a:solidFill>
                  <a:srgbClr val="FFFF00"/>
                </a:solidFill>
              </a:rPr>
              <a:t>                   </a:t>
            </a:r>
            <a:r>
              <a:rPr lang="en-US" sz="1600" b="1" u="sng" dirty="0" smtClean="0">
                <a:solidFill>
                  <a:srgbClr val="FFFF00"/>
                </a:solidFill>
              </a:rPr>
              <a:t> ADMINISTRATION</a:t>
            </a:r>
          </a:p>
          <a:p>
            <a:pPr marL="0" indent="0" defTabSz="977900" eaLnBrk="1" hangingPunct="1">
              <a:lnSpc>
                <a:spcPct val="50000"/>
              </a:lnSpc>
              <a:buClr>
                <a:schemeClr val="tx1"/>
              </a:buClr>
              <a:buFont typeface="Wingdings" pitchFamily="2" charset="2"/>
              <a:buNone/>
              <a:tabLst>
                <a:tab pos="917575" algn="l"/>
                <a:tab pos="2751138" algn="l"/>
                <a:tab pos="4797425" algn="l"/>
              </a:tabLst>
            </a:pPr>
            <a:endParaRPr lang="en-US" sz="1600" b="1" u="sng" dirty="0" smtClean="0">
              <a:solidFill>
                <a:srgbClr val="FFFF00"/>
              </a:solidFill>
            </a:endParaRPr>
          </a:p>
          <a:p>
            <a:pPr marL="0" indent="0" defTabSz="977900" eaLnBrk="1" hangingPunct="1">
              <a:lnSpc>
                <a:spcPct val="150000"/>
              </a:lnSpc>
              <a:buClr>
                <a:schemeClr val="tx1"/>
              </a:buClr>
              <a:buFont typeface="Wingdings" pitchFamily="2" charset="2"/>
              <a:buNone/>
              <a:tabLst>
                <a:tab pos="917575" algn="l"/>
                <a:tab pos="2751138" algn="l"/>
                <a:tab pos="4797425" algn="l"/>
              </a:tabLst>
            </a:pPr>
            <a:r>
              <a:rPr lang="en-US" sz="1200" b="1" dirty="0" smtClean="0">
                <a:solidFill>
                  <a:srgbClr val="FF66FF"/>
                </a:solidFill>
              </a:rPr>
              <a:t>PHYSICIAN FEES:</a:t>
            </a:r>
            <a:r>
              <a:rPr lang="en-US" sz="1200" b="1" dirty="0" smtClean="0">
                <a:solidFill>
                  <a:srgbClr val="FFFF00"/>
                </a:solidFill>
              </a:rPr>
              <a:t>	        </a:t>
            </a:r>
            <a:r>
              <a:rPr lang="en-US" sz="1200" b="1" dirty="0" smtClean="0">
                <a:solidFill>
                  <a:srgbClr val="00B0F0"/>
                </a:solidFill>
              </a:rPr>
              <a:t>INPATIENT HOSPITAL	</a:t>
            </a:r>
            <a:r>
              <a:rPr lang="en-US" sz="1200" b="1" dirty="0" smtClean="0">
                <a:solidFill>
                  <a:srgbClr val="FFFF00"/>
                </a:solidFill>
              </a:rPr>
              <a:t>                               OPERATING COSTS</a:t>
            </a:r>
          </a:p>
          <a:p>
            <a:pPr marL="0" indent="0" defTabSz="977900" eaLnBrk="1" hangingPunct="1">
              <a:lnSpc>
                <a:spcPct val="150000"/>
              </a:lnSpc>
              <a:buClr>
                <a:schemeClr val="tx1"/>
              </a:buClr>
              <a:buFont typeface="Wingdings" pitchFamily="2" charset="2"/>
              <a:buNone/>
              <a:tabLst>
                <a:tab pos="917575" algn="l"/>
                <a:tab pos="2751138" algn="l"/>
                <a:tab pos="4797425" algn="l"/>
              </a:tabLst>
            </a:pPr>
            <a:r>
              <a:rPr lang="en-US" sz="1200" b="1" dirty="0" smtClean="0">
                <a:solidFill>
                  <a:srgbClr val="FF66FF"/>
                </a:solidFill>
              </a:rPr>
              <a:t>INPATIENT	</a:t>
            </a:r>
            <a:r>
              <a:rPr lang="en-US" sz="1200" b="1" dirty="0" smtClean="0">
                <a:solidFill>
                  <a:srgbClr val="FFFF00"/>
                </a:solidFill>
              </a:rPr>
              <a:t>	        </a:t>
            </a:r>
            <a:r>
              <a:rPr lang="en-US" sz="1200" b="1" dirty="0" smtClean="0">
                <a:solidFill>
                  <a:srgbClr val="00B0F0"/>
                </a:solidFill>
              </a:rPr>
              <a:t>CHARGES</a:t>
            </a:r>
          </a:p>
          <a:p>
            <a:pPr marL="0" indent="0" defTabSz="977900" eaLnBrk="1" hangingPunct="1">
              <a:lnSpc>
                <a:spcPct val="150000"/>
              </a:lnSpc>
              <a:buClr>
                <a:schemeClr val="tx1"/>
              </a:buClr>
              <a:buFont typeface="Wingdings" pitchFamily="2" charset="2"/>
              <a:buNone/>
              <a:tabLst>
                <a:tab pos="917575" algn="l"/>
                <a:tab pos="2751138" algn="l"/>
                <a:tab pos="4797425" algn="l"/>
              </a:tabLst>
            </a:pPr>
            <a:r>
              <a:rPr lang="en-US" sz="1200" b="1" dirty="0" smtClean="0">
                <a:solidFill>
                  <a:srgbClr val="FF66FF"/>
                </a:solidFill>
              </a:rPr>
              <a:t>OUTPATIENT</a:t>
            </a:r>
            <a:r>
              <a:rPr lang="en-US" sz="1200" b="1" dirty="0" smtClean="0">
                <a:solidFill>
                  <a:srgbClr val="FFFF00"/>
                </a:solidFill>
              </a:rPr>
              <a:t>		                                                                                          PHARMACEUTICALS</a:t>
            </a:r>
          </a:p>
          <a:p>
            <a:pPr marL="0" indent="0" defTabSz="977900" eaLnBrk="1" hangingPunct="1">
              <a:lnSpc>
                <a:spcPct val="150000"/>
              </a:lnSpc>
              <a:buClr>
                <a:schemeClr val="tx1"/>
              </a:buClr>
              <a:buFont typeface="Wingdings" pitchFamily="2" charset="2"/>
              <a:buNone/>
              <a:tabLst>
                <a:tab pos="917575" algn="l"/>
                <a:tab pos="2751138" algn="l"/>
                <a:tab pos="4797425" algn="l"/>
              </a:tabLst>
            </a:pPr>
            <a:r>
              <a:rPr lang="en-US" sz="1200" b="1" dirty="0" smtClean="0">
                <a:solidFill>
                  <a:srgbClr val="FF66FF"/>
                </a:solidFill>
              </a:rPr>
              <a:t>REFERRALS	                                                            </a:t>
            </a:r>
            <a:r>
              <a:rPr lang="en-US" sz="1200" b="1" dirty="0" smtClean="0">
                <a:solidFill>
                  <a:srgbClr val="00B0F0"/>
                </a:solidFill>
              </a:rPr>
              <a:t>SURGICENTER CHARGES</a:t>
            </a:r>
          </a:p>
          <a:p>
            <a:pPr marL="0" indent="0" defTabSz="977900" eaLnBrk="1" hangingPunct="1">
              <a:lnSpc>
                <a:spcPct val="150000"/>
              </a:lnSpc>
              <a:buClr>
                <a:schemeClr val="tx1"/>
              </a:buClr>
              <a:buFont typeface="Wingdings" pitchFamily="2" charset="2"/>
              <a:buNone/>
              <a:tabLst>
                <a:tab pos="917575" algn="l"/>
                <a:tab pos="2751138" algn="l"/>
                <a:tab pos="4797425" algn="l"/>
              </a:tabLst>
            </a:pPr>
            <a:r>
              <a:rPr lang="en-US" sz="1200" b="1" dirty="0" smtClean="0">
                <a:solidFill>
                  <a:srgbClr val="FFFF00"/>
                </a:solidFill>
              </a:rPr>
              <a:t>		</a:t>
            </a:r>
            <a:r>
              <a:rPr lang="en-US" sz="1200" b="1" dirty="0" smtClean="0">
                <a:solidFill>
                  <a:srgbClr val="00B0F0"/>
                </a:solidFill>
              </a:rPr>
              <a:t>               (FACILITY ONLY)</a:t>
            </a:r>
            <a:r>
              <a:rPr lang="en-US" sz="1200" b="1" dirty="0" smtClean="0">
                <a:solidFill>
                  <a:srgbClr val="FFFF00"/>
                </a:solidFill>
              </a:rPr>
              <a:t>	                                 </a:t>
            </a:r>
            <a:r>
              <a:rPr lang="en-US" sz="1200" b="1" u="sng" dirty="0" smtClean="0">
                <a:solidFill>
                  <a:srgbClr val="FFFF00"/>
                </a:solidFill>
              </a:rPr>
              <a:t>REINSURANCE FOR</a:t>
            </a:r>
          </a:p>
          <a:p>
            <a:pPr marL="0" indent="0" defTabSz="977900" eaLnBrk="1" hangingPunct="1">
              <a:lnSpc>
                <a:spcPct val="150000"/>
              </a:lnSpc>
              <a:buClr>
                <a:schemeClr val="tx1"/>
              </a:buClr>
              <a:buFont typeface="Wingdings" pitchFamily="2" charset="2"/>
              <a:buNone/>
              <a:tabLst>
                <a:tab pos="917575" algn="l"/>
                <a:tab pos="2751138" algn="l"/>
                <a:tab pos="4797425" algn="l"/>
              </a:tabLst>
            </a:pPr>
            <a:r>
              <a:rPr lang="en-US" sz="1200" b="1" dirty="0" smtClean="0">
                <a:solidFill>
                  <a:srgbClr val="FF66FF"/>
                </a:solidFill>
              </a:rPr>
              <a:t>OUTPATIENT SERVICES:</a:t>
            </a:r>
            <a:r>
              <a:rPr lang="en-US" sz="1200" b="1" dirty="0" smtClean="0">
                <a:solidFill>
                  <a:srgbClr val="FFFF00"/>
                </a:solidFill>
              </a:rPr>
              <a:t>		                                 </a:t>
            </a:r>
            <a:r>
              <a:rPr lang="en-US" sz="1200" b="1" u="sng" dirty="0" smtClean="0">
                <a:solidFill>
                  <a:srgbClr val="FFFF00"/>
                </a:solidFill>
              </a:rPr>
              <a:t>SPECIAL SERVICES:</a:t>
            </a:r>
          </a:p>
          <a:p>
            <a:pPr marL="0" indent="0" defTabSz="977900" eaLnBrk="1" hangingPunct="1">
              <a:lnSpc>
                <a:spcPct val="150000"/>
              </a:lnSpc>
              <a:buClr>
                <a:schemeClr val="tx1"/>
              </a:buClr>
              <a:buFont typeface="Wingdings" pitchFamily="2" charset="2"/>
              <a:buNone/>
              <a:tabLst>
                <a:tab pos="917575" algn="l"/>
                <a:tab pos="2751138" algn="l"/>
                <a:tab pos="4797425" algn="l"/>
              </a:tabLst>
            </a:pPr>
            <a:r>
              <a:rPr lang="en-US" sz="1200" b="1" dirty="0" smtClean="0">
                <a:solidFill>
                  <a:srgbClr val="FF66FF"/>
                </a:solidFill>
              </a:rPr>
              <a:t>LABORATORY</a:t>
            </a:r>
            <a:r>
              <a:rPr lang="en-US" sz="1200" b="1" dirty="0" smtClean="0">
                <a:solidFill>
                  <a:srgbClr val="FFFF00"/>
                </a:solidFill>
              </a:rPr>
              <a:t>	                                                         </a:t>
            </a:r>
            <a:r>
              <a:rPr lang="en-US" sz="1200" b="1" dirty="0" smtClean="0">
                <a:solidFill>
                  <a:srgbClr val="00B0F0"/>
                </a:solidFill>
              </a:rPr>
              <a:t>SKILLED NURSING FACILITY</a:t>
            </a:r>
            <a:r>
              <a:rPr lang="en-US" sz="1200" b="1" dirty="0" smtClean="0">
                <a:solidFill>
                  <a:srgbClr val="FFFF00"/>
                </a:solidFill>
              </a:rPr>
              <a:t>	                                      TRANSPLANTS</a:t>
            </a:r>
          </a:p>
          <a:p>
            <a:pPr marL="0" indent="0" defTabSz="977900" eaLnBrk="1" hangingPunct="1">
              <a:lnSpc>
                <a:spcPct val="150000"/>
              </a:lnSpc>
              <a:buClr>
                <a:schemeClr val="tx1"/>
              </a:buClr>
              <a:buFont typeface="Wingdings" pitchFamily="2" charset="2"/>
              <a:buNone/>
              <a:tabLst>
                <a:tab pos="917575" algn="l"/>
                <a:tab pos="2751138" algn="l"/>
                <a:tab pos="4797425" algn="l"/>
              </a:tabLst>
            </a:pPr>
            <a:r>
              <a:rPr lang="en-US" sz="1200" b="1" dirty="0" smtClean="0">
                <a:solidFill>
                  <a:srgbClr val="FF66FF"/>
                </a:solidFill>
              </a:rPr>
              <a:t>RADIOLOGY</a:t>
            </a:r>
            <a:r>
              <a:rPr lang="en-US" sz="1200" b="1" dirty="0" smtClean="0">
                <a:solidFill>
                  <a:srgbClr val="FFFF00"/>
                </a:solidFill>
              </a:rPr>
              <a:t>	      	                                                                                             CARDIAC SURGERY</a:t>
            </a:r>
          </a:p>
          <a:p>
            <a:pPr marL="0" indent="0" defTabSz="977900" eaLnBrk="1" hangingPunct="1">
              <a:lnSpc>
                <a:spcPct val="150000"/>
              </a:lnSpc>
              <a:buClr>
                <a:schemeClr val="tx1"/>
              </a:buClr>
              <a:buFont typeface="Wingdings" pitchFamily="2" charset="2"/>
              <a:buNone/>
              <a:tabLst>
                <a:tab pos="917575" algn="l"/>
                <a:tab pos="2751138" algn="l"/>
                <a:tab pos="4797425" algn="l"/>
              </a:tabLst>
            </a:pPr>
            <a:r>
              <a:rPr lang="en-US" sz="1200" b="1" dirty="0" smtClean="0">
                <a:solidFill>
                  <a:srgbClr val="FF66FF"/>
                </a:solidFill>
              </a:rPr>
              <a:t>THERAPIES	</a:t>
            </a:r>
            <a:r>
              <a:rPr lang="en-US" sz="1200" b="1" dirty="0" smtClean="0">
                <a:solidFill>
                  <a:srgbClr val="FFFF00"/>
                </a:solidFill>
              </a:rPr>
              <a:t>	</a:t>
            </a:r>
            <a:r>
              <a:rPr lang="en-US" sz="1200" b="1" dirty="0" smtClean="0">
                <a:solidFill>
                  <a:srgbClr val="00B0F0"/>
                </a:solidFill>
              </a:rPr>
              <a:t>               HOME CARE                                                        </a:t>
            </a:r>
            <a:r>
              <a:rPr lang="en-US" sz="1200" b="1" dirty="0" smtClean="0">
                <a:solidFill>
                  <a:srgbClr val="FFFF00"/>
                </a:solidFill>
              </a:rPr>
              <a:t>CHRONIC HEMODIALYSIS</a:t>
            </a:r>
          </a:p>
          <a:p>
            <a:pPr marL="0" indent="0" defTabSz="977900" eaLnBrk="1" hangingPunct="1">
              <a:lnSpc>
                <a:spcPct val="150000"/>
              </a:lnSpc>
              <a:buClr>
                <a:schemeClr val="tx1"/>
              </a:buClr>
              <a:buFont typeface="Wingdings" pitchFamily="2" charset="2"/>
              <a:buNone/>
              <a:tabLst>
                <a:tab pos="917575" algn="l"/>
                <a:tab pos="2751138" algn="l"/>
                <a:tab pos="4797425" algn="l"/>
              </a:tabLst>
            </a:pPr>
            <a:r>
              <a:rPr lang="en-US" sz="1200" b="1" dirty="0" smtClean="0">
                <a:solidFill>
                  <a:srgbClr val="FFFF00"/>
                </a:solidFill>
              </a:rPr>
              <a:t>		</a:t>
            </a:r>
            <a:r>
              <a:rPr lang="en-US" sz="1200" b="1" dirty="0" smtClean="0">
                <a:solidFill>
                  <a:srgbClr val="FF66FF"/>
                </a:solidFill>
              </a:rPr>
              <a:t>	                                          </a:t>
            </a:r>
            <a:r>
              <a:rPr lang="en-US" sz="1200" b="1" dirty="0" smtClean="0">
                <a:solidFill>
                  <a:srgbClr val="FFFF00"/>
                </a:solidFill>
              </a:rPr>
              <a:t>PSYCHIATRY/</a:t>
            </a:r>
          </a:p>
          <a:p>
            <a:pPr marL="0" indent="0" defTabSz="977900" eaLnBrk="1" hangingPunct="1">
              <a:lnSpc>
                <a:spcPct val="150000"/>
              </a:lnSpc>
              <a:buClr>
                <a:schemeClr val="tx1"/>
              </a:buClr>
              <a:buFont typeface="Wingdings" pitchFamily="2" charset="2"/>
              <a:buNone/>
              <a:tabLst>
                <a:tab pos="917575" algn="l"/>
                <a:tab pos="2751138" algn="l"/>
                <a:tab pos="4797425" algn="l"/>
              </a:tabLst>
            </a:pPr>
            <a:r>
              <a:rPr lang="en-US" sz="1200" b="1" dirty="0" smtClean="0">
                <a:solidFill>
                  <a:srgbClr val="FF66FF"/>
                </a:solidFill>
              </a:rPr>
              <a:t>STOP LOSS INSURANCE</a:t>
            </a:r>
            <a:r>
              <a:rPr lang="en-US" sz="1200" b="1" dirty="0" smtClean="0">
                <a:solidFill>
                  <a:srgbClr val="FFFF00"/>
                </a:solidFill>
              </a:rPr>
              <a:t>	           </a:t>
            </a:r>
            <a:r>
              <a:rPr lang="en-US" sz="1200" b="1" dirty="0" smtClean="0">
                <a:solidFill>
                  <a:srgbClr val="00B0F0"/>
                </a:solidFill>
              </a:rPr>
              <a:t>DURABLE EQUIPMENT</a:t>
            </a:r>
            <a:r>
              <a:rPr lang="en-US" sz="1200" b="1" dirty="0" smtClean="0">
                <a:solidFill>
                  <a:srgbClr val="FFFF00"/>
                </a:solidFill>
              </a:rPr>
              <a:t>	                                   CHEMICAL DEPENDENCY</a:t>
            </a:r>
          </a:p>
          <a:p>
            <a:pPr marL="0" indent="0" defTabSz="977900" eaLnBrk="1" hangingPunct="1">
              <a:lnSpc>
                <a:spcPct val="150000"/>
              </a:lnSpc>
              <a:buClr>
                <a:schemeClr val="tx1"/>
              </a:buClr>
              <a:buFont typeface="Wingdings" pitchFamily="2" charset="2"/>
              <a:buNone/>
              <a:tabLst>
                <a:tab pos="917575" algn="l"/>
                <a:tab pos="2751138" algn="l"/>
                <a:tab pos="4797425" algn="l"/>
              </a:tabLst>
            </a:pPr>
            <a:r>
              <a:rPr lang="en-US" sz="1200" b="1" dirty="0" smtClean="0">
                <a:solidFill>
                  <a:srgbClr val="FFFF00"/>
                </a:solidFill>
              </a:rPr>
              <a:t>		         </a:t>
            </a:r>
          </a:p>
          <a:p>
            <a:pPr marL="0" indent="0" defTabSz="977900" eaLnBrk="1" hangingPunct="1">
              <a:lnSpc>
                <a:spcPct val="150000"/>
              </a:lnSpc>
              <a:buClr>
                <a:schemeClr val="tx1"/>
              </a:buClr>
              <a:buFont typeface="Wingdings" pitchFamily="2" charset="2"/>
              <a:buNone/>
              <a:tabLst>
                <a:tab pos="917575" algn="l"/>
                <a:tab pos="2751138" algn="l"/>
                <a:tab pos="4797425" algn="l"/>
              </a:tabLst>
            </a:pPr>
            <a:r>
              <a:rPr lang="en-US" sz="1200" b="1" dirty="0" smtClean="0">
                <a:solidFill>
                  <a:schemeClr val="bg2"/>
                </a:solidFill>
              </a:rPr>
              <a:t>                                                                                            </a:t>
            </a:r>
            <a:r>
              <a:rPr lang="en-US" sz="1200" b="1" dirty="0" smtClean="0">
                <a:solidFill>
                  <a:srgbClr val="00B0F0"/>
                </a:solidFill>
              </a:rPr>
              <a:t>STOP LOSS INSURANCE</a:t>
            </a:r>
            <a:r>
              <a:rPr lang="en-US" sz="1200" b="1" dirty="0" smtClean="0">
                <a:solidFill>
                  <a:srgbClr val="FFFF00"/>
                </a:solidFill>
              </a:rPr>
              <a:t>	</a:t>
            </a:r>
          </a:p>
          <a:p>
            <a:pPr marL="0" indent="0" defTabSz="977900" eaLnBrk="1" hangingPunct="1">
              <a:lnSpc>
                <a:spcPct val="150000"/>
              </a:lnSpc>
              <a:buClr>
                <a:schemeClr val="tx1"/>
              </a:buClr>
              <a:buFont typeface="Wingdings" pitchFamily="2" charset="2"/>
              <a:buNone/>
              <a:tabLst>
                <a:tab pos="917575" algn="l"/>
                <a:tab pos="2751138" algn="l"/>
                <a:tab pos="4797425" algn="l"/>
              </a:tabLst>
            </a:pPr>
            <a:r>
              <a:rPr lang="en-US" sz="1500" b="1" dirty="0" smtClean="0">
                <a:solidFill>
                  <a:srgbClr val="FFFF00"/>
                </a:solidFill>
              </a:rPr>
              <a:t>Source: J. Shalowitz</a:t>
            </a:r>
          </a:p>
        </p:txBody>
      </p:sp>
    </p:spTree>
    <p:extLst>
      <p:ext uri="{BB962C8B-B14F-4D97-AF65-F5344CB8AC3E}">
        <p14:creationId xmlns:p14="http://schemas.microsoft.com/office/powerpoint/2010/main" xmlns="" val="315682587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828675" y="0"/>
            <a:ext cx="7515225" cy="1182688"/>
          </a:xfrm>
        </p:spPr>
        <p:txBody>
          <a:bodyPr rtlCol="0">
            <a:normAutofit fontScale="90000"/>
          </a:bodyPr>
          <a:lstStyle/>
          <a:p>
            <a:pPr eaLnBrk="1" fontAlgn="auto" hangingPunct="1">
              <a:spcAft>
                <a:spcPts val="0"/>
              </a:spcAft>
              <a:defRPr/>
            </a:pPr>
            <a:r>
              <a:rPr lang="en-US" sz="3600" b="1" u="sng" dirty="0" smtClean="0">
                <a:solidFill>
                  <a:schemeClr val="hlink"/>
                </a:solidFill>
              </a:rPr>
              <a:t>Preferred Provider Organizations (PPO’s)</a:t>
            </a:r>
            <a:endParaRPr lang="en-US" sz="3200" b="1" u="sng" dirty="0" smtClean="0">
              <a:solidFill>
                <a:schemeClr val="hlink"/>
              </a:solidFill>
            </a:endParaRPr>
          </a:p>
        </p:txBody>
      </p:sp>
      <p:sp>
        <p:nvSpPr>
          <p:cNvPr id="218115" name="Rectangle 3"/>
          <p:cNvSpPr>
            <a:spLocks noGrp="1" noChangeArrowheads="1"/>
          </p:cNvSpPr>
          <p:nvPr>
            <p:ph type="body" idx="1"/>
          </p:nvPr>
        </p:nvSpPr>
        <p:spPr>
          <a:xfrm>
            <a:off x="0" y="1600200"/>
            <a:ext cx="8915400" cy="5257800"/>
          </a:xfrm>
        </p:spPr>
        <p:txBody>
          <a:bodyPr/>
          <a:lstStyle/>
          <a:p>
            <a:pPr marL="0" indent="0" eaLnBrk="1" hangingPunct="1">
              <a:buClr>
                <a:schemeClr val="tx1"/>
              </a:buClr>
              <a:buFont typeface="Wingdings" pitchFamily="2" charset="2"/>
              <a:buNone/>
            </a:pPr>
            <a:r>
              <a:rPr lang="en-US" sz="2000" b="1" smtClean="0">
                <a:solidFill>
                  <a:schemeClr val="hlink"/>
                </a:solidFill>
              </a:rPr>
              <a:t>Definition and Operational Features - No single definition exists for organizations calling themselves PPO’s.  The following are some common operational features they share:</a:t>
            </a:r>
          </a:p>
          <a:p>
            <a:pPr marL="0" indent="0" eaLnBrk="1" hangingPunct="1">
              <a:buClr>
                <a:schemeClr val="tx1"/>
              </a:buClr>
              <a:buFont typeface="Wingdings" pitchFamily="2" charset="2"/>
              <a:buNone/>
            </a:pPr>
            <a:endParaRPr lang="en-US" sz="2000" b="1" smtClean="0">
              <a:solidFill>
                <a:schemeClr val="hlink"/>
              </a:solidFill>
            </a:endParaRPr>
          </a:p>
          <a:p>
            <a:pPr marL="0" indent="0" eaLnBrk="1" hangingPunct="1">
              <a:buClr>
                <a:schemeClr val="tx1"/>
              </a:buClr>
            </a:pPr>
            <a:r>
              <a:rPr lang="en-US" sz="2000" b="1" smtClean="0">
                <a:solidFill>
                  <a:schemeClr val="hlink"/>
                </a:solidFill>
              </a:rPr>
              <a:t>Insurer or third parties contract with a panel of providers</a:t>
            </a:r>
          </a:p>
          <a:p>
            <a:pPr marL="0" indent="0" eaLnBrk="1" hangingPunct="1">
              <a:buClr>
                <a:schemeClr val="tx1"/>
              </a:buClr>
            </a:pPr>
            <a:endParaRPr lang="en-US" sz="2000" b="1" smtClean="0">
              <a:solidFill>
                <a:schemeClr val="hlink"/>
              </a:solidFill>
            </a:endParaRPr>
          </a:p>
          <a:p>
            <a:pPr marL="0" indent="0" eaLnBrk="1" hangingPunct="1">
              <a:buClr>
                <a:schemeClr val="tx1"/>
              </a:buClr>
            </a:pPr>
            <a:r>
              <a:rPr lang="en-US" sz="2000" b="1" smtClean="0">
                <a:solidFill>
                  <a:schemeClr val="hlink"/>
                </a:solidFill>
              </a:rPr>
              <a:t>They negotiate a fee schedule with these providers</a:t>
            </a:r>
          </a:p>
          <a:p>
            <a:pPr marL="0" indent="0" eaLnBrk="1" hangingPunct="1">
              <a:buClr>
                <a:schemeClr val="tx1"/>
              </a:buClr>
            </a:pPr>
            <a:endParaRPr lang="en-US" sz="2000" b="1" smtClean="0">
              <a:solidFill>
                <a:schemeClr val="hlink"/>
              </a:solidFill>
            </a:endParaRPr>
          </a:p>
          <a:p>
            <a:pPr marL="0" indent="0" eaLnBrk="1" hangingPunct="1">
              <a:buClr>
                <a:schemeClr val="tx1"/>
              </a:buClr>
            </a:pPr>
            <a:r>
              <a:rPr lang="en-US" sz="2000" b="1" smtClean="0">
                <a:solidFill>
                  <a:schemeClr val="hlink"/>
                </a:solidFill>
              </a:rPr>
              <a:t>The providers agree to abide by a utilization review process</a:t>
            </a:r>
          </a:p>
          <a:p>
            <a:pPr marL="0" indent="0" eaLnBrk="1" hangingPunct="1">
              <a:buClr>
                <a:schemeClr val="tx1"/>
              </a:buClr>
            </a:pPr>
            <a:endParaRPr lang="en-US" sz="2000" b="1" smtClean="0">
              <a:solidFill>
                <a:schemeClr val="hlink"/>
              </a:solidFill>
            </a:endParaRPr>
          </a:p>
          <a:p>
            <a:pPr marL="0" indent="0" eaLnBrk="1" hangingPunct="1">
              <a:buClr>
                <a:schemeClr val="tx1"/>
              </a:buClr>
            </a:pPr>
            <a:r>
              <a:rPr lang="en-US" sz="2000" b="1" smtClean="0">
                <a:solidFill>
                  <a:schemeClr val="hlink"/>
                </a:solidFill>
              </a:rPr>
              <a:t>Patients are not “locked in,” i.e., if they obtain care outside the panel of contracted providers they will retain some coverage, though not as comprehensive as had they stayed within</a:t>
            </a:r>
            <a:r>
              <a:rPr lang="en-US" sz="2000" b="1" smtClean="0">
                <a:solidFill>
                  <a:srgbClr val="FFFF00"/>
                </a:solidFill>
              </a:rPr>
              <a:t> </a:t>
            </a:r>
            <a:r>
              <a:rPr lang="en-US" sz="2000" b="1" smtClean="0">
                <a:solidFill>
                  <a:schemeClr val="hlink"/>
                </a:solidFill>
              </a:rPr>
              <a:t>the network.</a:t>
            </a:r>
          </a:p>
        </p:txBody>
      </p:sp>
    </p:spTree>
    <p:extLst>
      <p:ext uri="{BB962C8B-B14F-4D97-AF65-F5344CB8AC3E}">
        <p14:creationId xmlns:p14="http://schemas.microsoft.com/office/powerpoint/2010/main" xmlns="" val="19993191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438400"/>
            <a:ext cx="8153400" cy="707886"/>
          </a:xfrm>
          <a:prstGeom prst="rect">
            <a:avLst/>
          </a:prstGeom>
          <a:noFill/>
        </p:spPr>
        <p:txBody>
          <a:bodyPr wrap="square" rtlCol="0">
            <a:spAutoFit/>
          </a:bodyPr>
          <a:lstStyle/>
          <a:p>
            <a:pPr algn="ctr"/>
            <a:r>
              <a:rPr lang="en-US" sz="4000" dirty="0" smtClean="0"/>
              <a:t>Questions?</a:t>
            </a:r>
            <a:endParaRPr lang="en-US" sz="4000" dirty="0"/>
          </a:p>
        </p:txBody>
      </p:sp>
    </p:spTree>
    <p:extLst>
      <p:ext uri="{BB962C8B-B14F-4D97-AF65-F5344CB8AC3E}">
        <p14:creationId xmlns:p14="http://schemas.microsoft.com/office/powerpoint/2010/main" xmlns="" val="1051572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098" name="Picture 2" descr="Shake hands1"/>
          <p:cNvPicPr>
            <a:picLocks noChangeAspect="1" noChangeArrowheads="1"/>
          </p:cNvPicPr>
          <p:nvPr/>
        </p:nvPicPr>
        <p:blipFill>
          <a:blip r:embed="rId2" cstate="print"/>
          <a:srcRect/>
          <a:stretch>
            <a:fillRect/>
          </a:stretch>
        </p:blipFill>
        <p:spPr bwMode="auto">
          <a:xfrm>
            <a:off x="1522413" y="568325"/>
            <a:ext cx="6099175" cy="5719763"/>
          </a:xfrm>
          <a:prstGeom prst="rect">
            <a:avLst/>
          </a:prstGeom>
          <a:noFill/>
        </p:spPr>
      </p:pic>
    </p:spTree>
    <p:extLst>
      <p:ext uri="{BB962C8B-B14F-4D97-AF65-F5344CB8AC3E}">
        <p14:creationId xmlns:p14="http://schemas.microsoft.com/office/powerpoint/2010/main" xmlns="" val="11044384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685800" y="1870075"/>
            <a:ext cx="7772400" cy="1422400"/>
          </a:xfrm>
        </p:spPr>
        <p:txBody>
          <a:bodyPr>
            <a:normAutofit fontScale="90000"/>
          </a:bodyPr>
          <a:lstStyle/>
          <a:p>
            <a:pPr algn="l"/>
            <a:r>
              <a:rPr lang="en-US" sz="3200" b="1">
                <a:solidFill>
                  <a:schemeClr val="tx1"/>
                </a:solidFill>
              </a:rPr>
              <a:t>“Boys, that’s the business you ought to get into.  It’s a great business.  Why think of it - people paying money before they even know what they were going to get!”</a:t>
            </a:r>
            <a:endParaRPr lang="en-US">
              <a:solidFill>
                <a:schemeClr val="tx1"/>
              </a:solidFill>
            </a:endParaRPr>
          </a:p>
        </p:txBody>
      </p:sp>
      <p:sp>
        <p:nvSpPr>
          <p:cNvPr id="14339" name="Rectangle 3"/>
          <p:cNvSpPr>
            <a:spLocks noGrp="1" noChangeArrowheads="1"/>
          </p:cNvSpPr>
          <p:nvPr>
            <p:ph type="subTitle" idx="1"/>
          </p:nvPr>
        </p:nvSpPr>
        <p:spPr>
          <a:xfrm>
            <a:off x="914400" y="4419600"/>
            <a:ext cx="6400800" cy="1752600"/>
          </a:xfrm>
        </p:spPr>
        <p:txBody>
          <a:bodyPr/>
          <a:lstStyle/>
          <a:p>
            <a:pPr algn="l"/>
            <a:r>
              <a:rPr lang="en-US" sz="2000" b="1"/>
              <a:t>Goldie Balaban To Her Sons - Early 20th Century</a:t>
            </a:r>
          </a:p>
        </p:txBody>
      </p:sp>
    </p:spTree>
    <p:extLst>
      <p:ext uri="{BB962C8B-B14F-4D97-AF65-F5344CB8AC3E}">
        <p14:creationId xmlns:p14="http://schemas.microsoft.com/office/powerpoint/2010/main" xmlns="" val="3852156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0" y="381000"/>
            <a:ext cx="8229600" cy="1371600"/>
          </a:xfrm>
        </p:spPr>
        <p:txBody>
          <a:bodyPr/>
          <a:lstStyle/>
          <a:p>
            <a:pPr eaLnBrk="1" hangingPunct="1">
              <a:defRPr/>
            </a:pPr>
            <a:r>
              <a:rPr lang="en-US" sz="3600" dirty="0" smtClean="0"/>
              <a:t>DEFINITION</a:t>
            </a:r>
          </a:p>
        </p:txBody>
      </p:sp>
      <p:sp>
        <p:nvSpPr>
          <p:cNvPr id="19459" name="Rectangle 4"/>
          <p:cNvSpPr>
            <a:spLocks noChangeArrowheads="1"/>
          </p:cNvSpPr>
          <p:nvPr/>
        </p:nvSpPr>
        <p:spPr bwMode="auto">
          <a:xfrm>
            <a:off x="685800" y="2471738"/>
            <a:ext cx="8229600" cy="191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r>
              <a:rPr lang="en-US" sz="2400">
                <a:solidFill>
                  <a:prstClr val="black"/>
                </a:solidFill>
              </a:rPr>
              <a:t>Insurance is a contract between two or more parties whereby, in exchange for a payment (premium), the insurer protects (indemnifies) the insured against a defined peril or loss by agreeing to pay a specified amount of money if that loss should occur. </a:t>
            </a:r>
          </a:p>
        </p:txBody>
      </p:sp>
    </p:spTree>
    <p:extLst>
      <p:ext uri="{BB962C8B-B14F-4D97-AF65-F5344CB8AC3E}">
        <p14:creationId xmlns:p14="http://schemas.microsoft.com/office/powerpoint/2010/main" xmlns="" val="3907857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228600"/>
            <a:ext cx="8510588" cy="1325563"/>
          </a:xfrm>
        </p:spPr>
        <p:txBody>
          <a:bodyPr/>
          <a:lstStyle/>
          <a:p>
            <a:pPr eaLnBrk="1" hangingPunct="1">
              <a:defRPr/>
            </a:pPr>
            <a:r>
              <a:rPr lang="en-US" smtClean="0">
                <a:solidFill>
                  <a:schemeClr val="tx1"/>
                </a:solidFill>
              </a:rPr>
              <a:t>Purposes of Insurance:</a:t>
            </a:r>
          </a:p>
        </p:txBody>
      </p:sp>
      <p:sp>
        <p:nvSpPr>
          <p:cNvPr id="32771" name="Rectangle 3"/>
          <p:cNvSpPr>
            <a:spLocks noChangeArrowheads="1"/>
          </p:cNvSpPr>
          <p:nvPr/>
        </p:nvSpPr>
        <p:spPr bwMode="auto">
          <a:xfrm>
            <a:off x="762000" y="1719263"/>
            <a:ext cx="7924800" cy="5030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pPr eaLnBrk="0" hangingPunct="0">
              <a:tabLst>
                <a:tab pos="-914400" algn="l"/>
                <a:tab pos="-457200" algn="l"/>
                <a:tab pos="457200" algn="l"/>
                <a:tab pos="685800" algn="l"/>
                <a:tab pos="731838" algn="l"/>
                <a:tab pos="1006475" algn="l"/>
                <a:tab pos="1279525" algn="l"/>
                <a:tab pos="1554163" algn="l"/>
                <a:tab pos="1828800" algn="l"/>
                <a:tab pos="2103438" algn="l"/>
                <a:tab pos="2971800" algn="l"/>
              </a:tabLst>
            </a:pPr>
            <a:endParaRPr lang="en-US" sz="2800" u="sng">
              <a:solidFill>
                <a:srgbClr val="FFFF00"/>
              </a:solidFill>
              <a:latin typeface="Arial" charset="0"/>
            </a:endParaRPr>
          </a:p>
          <a:p>
            <a:pPr eaLnBrk="0" hangingPunct="0">
              <a:tabLst>
                <a:tab pos="-914400" algn="l"/>
                <a:tab pos="-457200" algn="l"/>
                <a:tab pos="457200" algn="l"/>
                <a:tab pos="685800" algn="l"/>
                <a:tab pos="731838" algn="l"/>
                <a:tab pos="1006475" algn="l"/>
                <a:tab pos="1279525" algn="l"/>
                <a:tab pos="1554163" algn="l"/>
                <a:tab pos="1828800" algn="l"/>
                <a:tab pos="2103438" algn="l"/>
                <a:tab pos="2971800" algn="l"/>
              </a:tabLst>
            </a:pPr>
            <a:r>
              <a:rPr lang="en-US" sz="2800" u="sng">
                <a:solidFill>
                  <a:prstClr val="black"/>
                </a:solidFill>
                <a:latin typeface="Arial" charset="0"/>
              </a:rPr>
              <a:t>For the insured</a:t>
            </a:r>
            <a:r>
              <a:rPr lang="en-US" sz="2800">
                <a:solidFill>
                  <a:prstClr val="black"/>
                </a:solidFill>
                <a:latin typeface="Arial" charset="0"/>
              </a:rPr>
              <a:t>:  Can budget for healthcare expenses by protecting against  </a:t>
            </a:r>
            <a:r>
              <a:rPr lang="en-US" sz="2800" i="1" u="sng">
                <a:solidFill>
                  <a:prstClr val="black"/>
                </a:solidFill>
                <a:latin typeface="Arial" charset="0"/>
              </a:rPr>
              <a:t>catastrophic</a:t>
            </a:r>
            <a:r>
              <a:rPr lang="en-US" sz="2800" i="1">
                <a:solidFill>
                  <a:prstClr val="black"/>
                </a:solidFill>
                <a:latin typeface="Arial" charset="0"/>
              </a:rPr>
              <a:t> </a:t>
            </a:r>
            <a:r>
              <a:rPr lang="en-US" sz="2800">
                <a:solidFill>
                  <a:prstClr val="black"/>
                </a:solidFill>
                <a:latin typeface="Arial" charset="0"/>
              </a:rPr>
              <a:t>events.</a:t>
            </a:r>
            <a:endParaRPr lang="en-US" sz="2400">
              <a:solidFill>
                <a:prstClr val="black"/>
              </a:solidFill>
              <a:latin typeface="Arial" charset="0"/>
            </a:endParaRPr>
          </a:p>
          <a:p>
            <a:pPr eaLnBrk="0" hangingPunct="0">
              <a:tabLst>
                <a:tab pos="-914400" algn="l"/>
                <a:tab pos="-457200" algn="l"/>
                <a:tab pos="457200" algn="l"/>
                <a:tab pos="685800" algn="l"/>
                <a:tab pos="731838" algn="l"/>
                <a:tab pos="1006475" algn="l"/>
                <a:tab pos="1279525" algn="l"/>
                <a:tab pos="1554163" algn="l"/>
                <a:tab pos="1828800" algn="l"/>
                <a:tab pos="2103438" algn="l"/>
                <a:tab pos="2971800" algn="l"/>
              </a:tabLst>
            </a:pPr>
            <a:endParaRPr lang="en-US" sz="2400">
              <a:solidFill>
                <a:prstClr val="black"/>
              </a:solidFill>
              <a:latin typeface="Arial" charset="0"/>
            </a:endParaRPr>
          </a:p>
          <a:p>
            <a:pPr eaLnBrk="0" hangingPunct="0">
              <a:tabLst>
                <a:tab pos="-914400" algn="l"/>
                <a:tab pos="-457200" algn="l"/>
                <a:tab pos="457200" algn="l"/>
                <a:tab pos="685800" algn="l"/>
                <a:tab pos="731838" algn="l"/>
                <a:tab pos="1006475" algn="l"/>
                <a:tab pos="1279525" algn="l"/>
                <a:tab pos="1554163" algn="l"/>
                <a:tab pos="1828800" algn="l"/>
                <a:tab pos="2103438" algn="l"/>
                <a:tab pos="2971800" algn="l"/>
              </a:tabLst>
            </a:pPr>
            <a:r>
              <a:rPr lang="en-US" sz="2800" u="sng">
                <a:solidFill>
                  <a:prstClr val="black"/>
                </a:solidFill>
                <a:latin typeface="Arial" charset="0"/>
              </a:rPr>
              <a:t>For the insurer</a:t>
            </a:r>
            <a:r>
              <a:rPr lang="en-US" sz="2800">
                <a:solidFill>
                  <a:prstClr val="black"/>
                </a:solidFill>
                <a:latin typeface="Arial" charset="0"/>
              </a:rPr>
              <a:t>:  Make money from premiums and investments.  In the past, health insurance made money for the insurer as a loss leader by allowing the company to sell more profitable policies, e.g., life insurance, with it.</a:t>
            </a:r>
            <a:r>
              <a:rPr lang="en-US" sz="2400">
                <a:solidFill>
                  <a:prstClr val="black"/>
                </a:solidFill>
                <a:latin typeface="Arial" charset="0"/>
              </a:rPr>
              <a:t> </a:t>
            </a:r>
          </a:p>
          <a:p>
            <a:pPr algn="ctr" eaLnBrk="0" hangingPunct="0">
              <a:tabLst>
                <a:tab pos="-914400" algn="l"/>
                <a:tab pos="-457200" algn="l"/>
                <a:tab pos="457200" algn="l"/>
                <a:tab pos="685800" algn="l"/>
                <a:tab pos="731838" algn="l"/>
                <a:tab pos="1006475" algn="l"/>
                <a:tab pos="1279525" algn="l"/>
                <a:tab pos="1554163" algn="l"/>
                <a:tab pos="1828800" algn="l"/>
                <a:tab pos="2103438" algn="l"/>
                <a:tab pos="2971800" algn="l"/>
              </a:tabLst>
            </a:pPr>
            <a:endParaRPr lang="en-US" sz="2400">
              <a:solidFill>
                <a:prstClr val="black"/>
              </a:solidFill>
              <a:latin typeface="Arial" charset="0"/>
            </a:endParaRPr>
          </a:p>
          <a:p>
            <a:pPr algn="ctr" eaLnBrk="0" hangingPunct="0">
              <a:tabLst>
                <a:tab pos="-914400" algn="l"/>
                <a:tab pos="-457200" algn="l"/>
                <a:tab pos="457200" algn="l"/>
                <a:tab pos="685800" algn="l"/>
                <a:tab pos="731838" algn="l"/>
                <a:tab pos="1006475" algn="l"/>
                <a:tab pos="1279525" algn="l"/>
                <a:tab pos="1554163" algn="l"/>
                <a:tab pos="1828800" algn="l"/>
                <a:tab pos="2103438" algn="l"/>
                <a:tab pos="2971800" algn="l"/>
              </a:tabLst>
            </a:pPr>
            <a:endParaRPr lang="en-US" sz="2400">
              <a:solidFill>
                <a:prstClr val="black"/>
              </a:solidFill>
              <a:latin typeface="Arial" charset="0"/>
            </a:endParaRPr>
          </a:p>
        </p:txBody>
      </p:sp>
    </p:spTree>
    <p:extLst>
      <p:ext uri="{BB962C8B-B14F-4D97-AF65-F5344CB8AC3E}">
        <p14:creationId xmlns:p14="http://schemas.microsoft.com/office/powerpoint/2010/main" xmlns="" val="440050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304800"/>
            <a:ext cx="9144000" cy="1371600"/>
          </a:xfrm>
        </p:spPr>
        <p:txBody>
          <a:bodyPr/>
          <a:lstStyle/>
          <a:p>
            <a:pPr eaLnBrk="1" hangingPunct="1">
              <a:defRPr/>
            </a:pPr>
            <a:r>
              <a:rPr lang="en-US" sz="4000" smtClean="0">
                <a:solidFill>
                  <a:schemeClr val="tx1"/>
                </a:solidFill>
              </a:rPr>
              <a:t>Conditions for an event to be insurable:</a:t>
            </a:r>
          </a:p>
        </p:txBody>
      </p:sp>
      <p:sp>
        <p:nvSpPr>
          <p:cNvPr id="15363" name="Rectangle 3"/>
          <p:cNvSpPr>
            <a:spLocks noGrp="1" noChangeArrowheads="1"/>
          </p:cNvSpPr>
          <p:nvPr>
            <p:ph type="body" idx="1"/>
          </p:nvPr>
        </p:nvSpPr>
        <p:spPr>
          <a:xfrm>
            <a:off x="0" y="1295400"/>
            <a:ext cx="9144000" cy="5257800"/>
          </a:xfrm>
        </p:spPr>
        <p:txBody>
          <a:bodyPr/>
          <a:lstStyle/>
          <a:p>
            <a:pPr eaLnBrk="1" hangingPunct="1">
              <a:lnSpc>
                <a:spcPct val="80000"/>
              </a:lnSpc>
              <a:buFont typeface="Wingdings" pitchFamily="2" charset="2"/>
              <a:buNone/>
              <a:defRPr/>
            </a:pPr>
            <a:r>
              <a:rPr lang="en-US" sz="2400" smtClean="0"/>
              <a:t>1.	It must be neither too frequent nor too rare (issue of frequency); it also must be measurable.</a:t>
            </a:r>
          </a:p>
          <a:p>
            <a:pPr eaLnBrk="1" hangingPunct="1">
              <a:lnSpc>
                <a:spcPct val="80000"/>
              </a:lnSpc>
              <a:buFont typeface="Wingdings" pitchFamily="2" charset="2"/>
              <a:buNone/>
              <a:defRPr/>
            </a:pPr>
            <a:r>
              <a:rPr lang="en-US" sz="2400" smtClean="0"/>
              <a:t>		Q: What would be the premiums at these two extremes?	</a:t>
            </a:r>
          </a:p>
          <a:p>
            <a:pPr eaLnBrk="1" hangingPunct="1">
              <a:lnSpc>
                <a:spcPct val="80000"/>
              </a:lnSpc>
              <a:buFont typeface="Wingdings" pitchFamily="2" charset="2"/>
              <a:buNone/>
              <a:defRPr/>
            </a:pPr>
            <a:r>
              <a:rPr lang="en-US" sz="2400" smtClean="0"/>
              <a:t>2.  It must be accidental and sporadic, i.e., a random, unpredictable event (issue of unpredictability).</a:t>
            </a:r>
          </a:p>
          <a:p>
            <a:pPr eaLnBrk="1" hangingPunct="1">
              <a:lnSpc>
                <a:spcPct val="80000"/>
              </a:lnSpc>
              <a:buFont typeface="Wingdings" pitchFamily="2" charset="2"/>
              <a:buNone/>
              <a:defRPr/>
            </a:pPr>
            <a:r>
              <a:rPr lang="en-US" sz="2400" smtClean="0"/>
              <a:t>		Q: What would happen if the event were predictable?</a:t>
            </a:r>
          </a:p>
          <a:p>
            <a:pPr eaLnBrk="1" hangingPunct="1">
              <a:lnSpc>
                <a:spcPct val="80000"/>
              </a:lnSpc>
              <a:buFont typeface="Wingdings" pitchFamily="2" charset="2"/>
              <a:buNone/>
              <a:defRPr/>
            </a:pPr>
            <a:r>
              <a:rPr lang="en-US" sz="2400" smtClean="0"/>
              <a:t>    Issue of “Moral Hazard”</a:t>
            </a:r>
          </a:p>
          <a:p>
            <a:pPr eaLnBrk="1" hangingPunct="1">
              <a:lnSpc>
                <a:spcPct val="80000"/>
              </a:lnSpc>
              <a:buFont typeface="Wingdings" pitchFamily="2" charset="2"/>
              <a:buNone/>
              <a:defRPr/>
            </a:pPr>
            <a:endParaRPr lang="en-US" sz="2400" smtClean="0"/>
          </a:p>
          <a:p>
            <a:pPr eaLnBrk="1" hangingPunct="1">
              <a:lnSpc>
                <a:spcPct val="80000"/>
              </a:lnSpc>
              <a:buFont typeface="Wingdings" pitchFamily="2" charset="2"/>
              <a:buNone/>
              <a:defRPr/>
            </a:pPr>
            <a:r>
              <a:rPr lang="en-US" sz="2400" smtClean="0"/>
              <a:t>3. The value of the loss must be measurable, agreed upon by insured and insurer and have a non-trivial value. </a:t>
            </a:r>
          </a:p>
          <a:p>
            <a:pPr eaLnBrk="1" hangingPunct="1">
              <a:lnSpc>
                <a:spcPct val="80000"/>
              </a:lnSpc>
              <a:buFont typeface="Wingdings" pitchFamily="2" charset="2"/>
              <a:buNone/>
              <a:defRPr/>
            </a:pPr>
            <a:endParaRPr lang="en-US" sz="2400" smtClean="0"/>
          </a:p>
          <a:p>
            <a:pPr eaLnBrk="1" hangingPunct="1">
              <a:lnSpc>
                <a:spcPct val="80000"/>
              </a:lnSpc>
              <a:buFont typeface="Wingdings" pitchFamily="2" charset="2"/>
              <a:buNone/>
              <a:defRPr/>
            </a:pPr>
            <a:r>
              <a:rPr lang="en-US" sz="2400" smtClean="0"/>
              <a:t>4. From the insurer’s viewpoint, large numbers of subscribers are needed who must make sufficient and regular payments.</a:t>
            </a:r>
          </a:p>
          <a:p>
            <a:pPr eaLnBrk="1" hangingPunct="1">
              <a:lnSpc>
                <a:spcPct val="80000"/>
              </a:lnSpc>
              <a:buFont typeface="Wingdings" pitchFamily="2" charset="2"/>
              <a:buNone/>
              <a:defRPr/>
            </a:pPr>
            <a:endParaRPr lang="en-US" sz="2400" smtClean="0"/>
          </a:p>
          <a:p>
            <a:pPr eaLnBrk="1" hangingPunct="1">
              <a:lnSpc>
                <a:spcPct val="80000"/>
              </a:lnSpc>
              <a:buFont typeface="Wingdings" pitchFamily="2" charset="2"/>
              <a:buNone/>
              <a:defRPr/>
            </a:pPr>
            <a:r>
              <a:rPr lang="en-US" sz="2400" b="1" smtClean="0"/>
              <a:t>                 ***INSURANCE IS A NUMBERS GAME***</a:t>
            </a:r>
          </a:p>
          <a:p>
            <a:pPr eaLnBrk="1" hangingPunct="1">
              <a:lnSpc>
                <a:spcPct val="80000"/>
              </a:lnSpc>
              <a:buFont typeface="Wingdings" pitchFamily="2" charset="2"/>
              <a:buNone/>
              <a:defRPr/>
            </a:pPr>
            <a:endParaRPr lang="en-US" sz="2400" b="1" smtClean="0"/>
          </a:p>
        </p:txBody>
      </p:sp>
    </p:spTree>
    <p:extLst>
      <p:ext uri="{BB962C8B-B14F-4D97-AF65-F5344CB8AC3E}">
        <p14:creationId xmlns:p14="http://schemas.microsoft.com/office/powerpoint/2010/main" xmlns="" val="27069743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0" end="0"/>
                                            </p:txEl>
                                          </p:spTgt>
                                        </p:tgtEl>
                                        <p:attrNameLst>
                                          <p:attrName>ppt_c</p:attrName>
                                        </p:attrNameLst>
                                      </p:cBhvr>
                                      <p:to>
                                        <a:schemeClr val="bg2"/>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1" end="1"/>
                                            </p:txEl>
                                          </p:spTgt>
                                        </p:tgtEl>
                                        <p:attrNameLst>
                                          <p:attrName>ppt_c</p:attrName>
                                        </p:attrNameLst>
                                      </p:cBhvr>
                                      <p:to>
                                        <a:schemeClr val="bg2"/>
                                      </p:to>
                                    </p:animClr>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2" end="2"/>
                                            </p:txEl>
                                          </p:spTgt>
                                        </p:tgtEl>
                                        <p:attrNameLst>
                                          <p:attrName>ppt_c</p:attrName>
                                        </p:attrNameLst>
                                      </p:cBhvr>
                                      <p:to>
                                        <a:schemeClr val="bg2"/>
                                      </p:to>
                                    </p:animClr>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3" end="3"/>
                                            </p:txEl>
                                          </p:spTgt>
                                        </p:tgtEl>
                                        <p:attrNameLst>
                                          <p:attrName>ppt_c</p:attrName>
                                        </p:attrNameLst>
                                      </p:cBhvr>
                                      <p:to>
                                        <a:schemeClr val="bg2"/>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4" end="4"/>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6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6" end="6"/>
                                            </p:txEl>
                                          </p:spTgt>
                                        </p:tgtEl>
                                        <p:attrNameLst>
                                          <p:attrName>ppt_c</p:attrName>
                                        </p:attrNameLst>
                                      </p:cBhvr>
                                      <p:to>
                                        <a:schemeClr val="bg2"/>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363">
                                            <p:txEl>
                                              <p:pRg st="8" end="8"/>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8" end="8"/>
                                            </p:txEl>
                                          </p:spTgt>
                                        </p:tgtEl>
                                        <p:attrNameLst>
                                          <p:attrName>ppt_c</p:attrName>
                                        </p:attrNameLst>
                                      </p:cBhvr>
                                      <p:to>
                                        <a:schemeClr val="bg2"/>
                                      </p:to>
                                    </p:animClr>
                                  </p:sub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363">
                                            <p:txEl>
                                              <p:pRg st="10" end="10"/>
                                            </p:txEl>
                                          </p:spTgt>
                                        </p:tgtEl>
                                        <p:attrNameLst>
                                          <p:attrName>style.visibility</p:attrName>
                                        </p:attrNameLst>
                                      </p:cBhvr>
                                      <p:to>
                                        <p:strVal val="visible"/>
                                      </p:to>
                                    </p:set>
                                  </p:childTnLst>
                                  <p:subTnLst>
                                    <p:animClr clrSpc="rgb" dir="cw">
                                      <p:cBhvr override="childStyle">
                                        <p:cTn dur="1" fill="hold" display="0" masterRel="nextClick" afterEffect="1"/>
                                        <p:tgtEl>
                                          <p:spTgt spid="15363">
                                            <p:txEl>
                                              <p:pRg st="10" end="1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399" y="1371600"/>
            <a:ext cx="8839201" cy="5001345"/>
          </a:xfrm>
          <a:prstGeom prst="rect">
            <a:avLst/>
          </a:prstGeom>
          <a:solidFill>
            <a:srgbClr val="FFFFFF"/>
          </a:solidFill>
          <a:ln w="9525">
            <a:noFill/>
            <a:miter lim="800000"/>
            <a:headEnd/>
            <a:tailEnd/>
          </a:ln>
          <a:effectLst/>
        </p:spPr>
        <p:txBody>
          <a:bodyPr vert="horz" wrap="square" lIns="0" tIns="0" rIns="0" bIns="76176" numCol="1" anchor="ctr" anchorCtr="0" compatLnSpc="1">
            <a:prstTxWarp prst="textNoShape">
              <a:avLst/>
            </a:prstTxWarp>
            <a:spAutoFit/>
          </a:bodyPr>
          <a:lstStyle/>
          <a:p>
            <a:pPr fontAlgn="base">
              <a:spcBef>
                <a:spcPct val="0"/>
              </a:spcBef>
              <a:spcAft>
                <a:spcPct val="0"/>
              </a:spcAft>
            </a:pPr>
            <a:r>
              <a:rPr lang="en-US" sz="2000" b="1" dirty="0">
                <a:solidFill>
                  <a:prstClr val="black"/>
                </a:solidFill>
                <a:latin typeface="Times New Roman" pitchFamily="18" charset="0"/>
                <a:ea typeface="Times New Roman" pitchFamily="18" charset="0"/>
                <a:cs typeface="Times New Roman" pitchFamily="18" charset="0"/>
              </a:rPr>
              <a:t>Russian farmer sues space agency for falling rocket</a:t>
            </a:r>
            <a:endParaRPr lang="en-US" sz="2000" b="1" dirty="0">
              <a:solidFill>
                <a:prstClr val="black"/>
              </a:solidFill>
              <a:latin typeface="Times New Roman" pitchFamily="18" charset="0"/>
              <a:ea typeface="Calibri" pitchFamily="34" charset="0"/>
              <a:cs typeface="Times New Roman" pitchFamily="18" charset="0"/>
            </a:endParaRPr>
          </a:p>
          <a:p>
            <a:pPr eaLnBrk="0" fontAlgn="base" hangingPunct="0">
              <a:spcBef>
                <a:spcPct val="0"/>
              </a:spcBef>
              <a:spcAft>
                <a:spcPct val="0"/>
              </a:spcAft>
            </a:pPr>
            <a:r>
              <a:rPr lang="en-US" sz="2000" dirty="0">
                <a:solidFill>
                  <a:prstClr val="black"/>
                </a:solidFill>
                <a:latin typeface="Arial" pitchFamily="34" charset="0"/>
                <a:ea typeface="Calibri" pitchFamily="34" charset="0"/>
                <a:cs typeface="Arial" pitchFamily="34" charset="0"/>
              </a:rPr>
              <a:t>Wed Mar 26, 2008 1:58pm EDT</a:t>
            </a:r>
            <a:endParaRPr lang="en-US" sz="2000" dirty="0">
              <a:solidFill>
                <a:prstClr val="black"/>
              </a:solidFill>
              <a:latin typeface="Times New Roman" pitchFamily="18" charset="0"/>
              <a:ea typeface="Calibri" pitchFamily="34" charset="0"/>
              <a:cs typeface="Times New Roman" pitchFamily="18" charset="0"/>
            </a:endParaRPr>
          </a:p>
          <a:p>
            <a:pPr eaLnBrk="0" fontAlgn="base" hangingPunct="0">
              <a:spcBef>
                <a:spcPct val="0"/>
              </a:spcBef>
              <a:spcAft>
                <a:spcPct val="0"/>
              </a:spcAft>
            </a:pPr>
            <a:r>
              <a:rPr lang="en-US" sz="2000" dirty="0">
                <a:solidFill>
                  <a:prstClr val="black"/>
                </a:solidFill>
                <a:latin typeface="Arial" pitchFamily="34" charset="0"/>
                <a:ea typeface="Calibri" pitchFamily="34" charset="0"/>
                <a:cs typeface="Arial" pitchFamily="34" charset="0"/>
              </a:rPr>
              <a:t>By Natalya Sokhareva</a:t>
            </a:r>
            <a:endParaRPr lang="en-US" sz="2000" dirty="0">
              <a:solidFill>
                <a:prstClr val="black"/>
              </a:solidFill>
              <a:latin typeface="Times New Roman" pitchFamily="18" charset="0"/>
              <a:ea typeface="Calibri" pitchFamily="34" charset="0"/>
              <a:cs typeface="Times New Roman" pitchFamily="18" charset="0"/>
            </a:endParaRPr>
          </a:p>
          <a:p>
            <a:pPr eaLnBrk="0" fontAlgn="base" hangingPunct="0">
              <a:spcBef>
                <a:spcPct val="0"/>
              </a:spcBef>
              <a:spcAft>
                <a:spcPct val="0"/>
              </a:spcAft>
            </a:pPr>
            <a:r>
              <a:rPr lang="en-US" sz="2000" dirty="0">
                <a:solidFill>
                  <a:prstClr val="black"/>
                </a:solidFill>
                <a:latin typeface="Arial" pitchFamily="34" charset="0"/>
                <a:ea typeface="Calibri" pitchFamily="34" charset="0"/>
                <a:cs typeface="Arial" pitchFamily="34" charset="0"/>
              </a:rPr>
              <a:t>BARNAUL, Russia (Reuters) - A shepherd is suing Russia's space agency for compensation after he said a 10-foot-long chunk of metal from a space rocket fell into his yard, just missing his outdoor toilet.</a:t>
            </a:r>
            <a:endParaRPr lang="en-US" sz="2000" dirty="0">
              <a:solidFill>
                <a:prstClr val="black"/>
              </a:solidFill>
              <a:latin typeface="Times New Roman" pitchFamily="18" charset="0"/>
              <a:ea typeface="Calibri" pitchFamily="34" charset="0"/>
              <a:cs typeface="Times New Roman" pitchFamily="18" charset="0"/>
            </a:endParaRPr>
          </a:p>
          <a:p>
            <a:pPr eaLnBrk="0" fontAlgn="base" hangingPunct="0">
              <a:spcBef>
                <a:spcPct val="0"/>
              </a:spcBef>
              <a:spcAft>
                <a:spcPct val="0"/>
              </a:spcAft>
            </a:pPr>
            <a:r>
              <a:rPr lang="en-US" sz="2000" dirty="0">
                <a:solidFill>
                  <a:prstClr val="black"/>
                </a:solidFill>
                <a:latin typeface="Arial" pitchFamily="34" charset="0"/>
                <a:ea typeface="Calibri" pitchFamily="34" charset="0"/>
                <a:cs typeface="Arial" pitchFamily="34" charset="0"/>
              </a:rPr>
              <a:t>Boris Urmatov, who is asking for 1 million rubles ($42,000) from the Roskosmos agency, lives in a small village that lies underneath the flight path of rockets taking off from the Baikonur launch pad Russia leases in nearby Kazakhstan.</a:t>
            </a:r>
            <a:endParaRPr lang="en-US" sz="2000" dirty="0">
              <a:solidFill>
                <a:prstClr val="black"/>
              </a:solidFill>
              <a:latin typeface="Times New Roman" pitchFamily="18" charset="0"/>
              <a:ea typeface="Calibri" pitchFamily="34" charset="0"/>
              <a:cs typeface="Times New Roman" pitchFamily="18" charset="0"/>
            </a:endParaRPr>
          </a:p>
          <a:p>
            <a:pPr eaLnBrk="0" fontAlgn="base" hangingPunct="0">
              <a:spcBef>
                <a:spcPct val="0"/>
              </a:spcBef>
              <a:spcAft>
                <a:spcPct val="0"/>
              </a:spcAft>
            </a:pPr>
            <a:r>
              <a:rPr lang="en-US" sz="2000" dirty="0">
                <a:solidFill>
                  <a:prstClr val="black"/>
                </a:solidFill>
                <a:latin typeface="Arial" pitchFamily="34" charset="0"/>
                <a:ea typeface="Calibri" pitchFamily="34" charset="0"/>
                <a:cs typeface="Arial" pitchFamily="34" charset="0"/>
              </a:rPr>
              <a:t>"Something woke him up in the night, like something exploded. Since he's visually handicapped he didn't notice the fallen rocket parts," Urmatov 's sister Marina told Reuters from the village of Kyrlyk, in Russia's Altai region.</a:t>
            </a:r>
            <a:endParaRPr lang="en-US" sz="2000" dirty="0">
              <a:solidFill>
                <a:prstClr val="black"/>
              </a:solidFill>
              <a:latin typeface="Times New Roman" pitchFamily="18" charset="0"/>
              <a:ea typeface="Calibri" pitchFamily="34" charset="0"/>
              <a:cs typeface="Times New Roman" pitchFamily="18" charset="0"/>
            </a:endParaRPr>
          </a:p>
          <a:p>
            <a:pPr eaLnBrk="0" fontAlgn="base" hangingPunct="0">
              <a:spcBef>
                <a:spcPct val="0"/>
              </a:spcBef>
              <a:spcAft>
                <a:spcPct val="0"/>
              </a:spcAft>
            </a:pPr>
            <a:r>
              <a:rPr lang="en-US" sz="2000" dirty="0">
                <a:solidFill>
                  <a:prstClr val="black"/>
                </a:solidFill>
                <a:latin typeface="Arial" pitchFamily="34" charset="0"/>
                <a:ea typeface="Calibri" pitchFamily="34" charset="0"/>
                <a:cs typeface="Arial" pitchFamily="34" charset="0"/>
              </a:rPr>
              <a:t>"But in the morning in front of the shepherd hut he saw this enormous metal casing, as smooth as an egg," she said by telephone from the village, which is 2,175 miles east of Moscow. "It nearly crushed the outhouse."</a:t>
            </a:r>
            <a:endParaRPr lang="en-US" sz="2000" dirty="0">
              <a:solidFill>
                <a:prstClr val="black"/>
              </a:solidFill>
              <a:latin typeface="Arial" pitchFamily="34" charset="0"/>
              <a:cs typeface="Arial" pitchFamily="34" charset="0"/>
            </a:endParaRPr>
          </a:p>
        </p:txBody>
      </p:sp>
      <p:pic>
        <p:nvPicPr>
          <p:cNvPr id="1026" name="Picture 2" descr="http://www.reuters.com/resources/images/logo.gif"/>
          <p:cNvPicPr>
            <a:picLocks noChangeAspect="1" noChangeArrowheads="1"/>
          </p:cNvPicPr>
          <p:nvPr/>
        </p:nvPicPr>
        <p:blipFill>
          <a:blip r:embed="rId2" cstate="print"/>
          <a:srcRect/>
          <a:stretch>
            <a:fillRect/>
          </a:stretch>
        </p:blipFill>
        <p:spPr bwMode="auto">
          <a:xfrm>
            <a:off x="228600" y="457200"/>
            <a:ext cx="1676400" cy="541338"/>
          </a:xfrm>
          <a:prstGeom prst="rect">
            <a:avLst/>
          </a:prstGeom>
          <a:noFill/>
          <a:ln w="9525">
            <a:noFill/>
            <a:miter lim="800000"/>
            <a:headEnd/>
            <a:tailEnd/>
          </a:ln>
        </p:spPr>
      </p:pic>
    </p:spTree>
    <p:extLst>
      <p:ext uri="{BB962C8B-B14F-4D97-AF65-F5344CB8AC3E}">
        <p14:creationId xmlns:p14="http://schemas.microsoft.com/office/powerpoint/2010/main" xmlns="" val="39736455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0" y="1443841"/>
            <a:ext cx="9144000" cy="3847207"/>
          </a:xfrm>
          <a:prstGeom prst="rect">
            <a:avLst/>
          </a:prstGeom>
        </p:spPr>
        <p:txBody>
          <a:bodyPr wrap="square">
            <a:spAutoFit/>
          </a:bodyPr>
          <a:lstStyle/>
          <a:p>
            <a:r>
              <a:rPr lang="en-US" sz="2800" dirty="0">
                <a:solidFill>
                  <a:srgbClr val="000000"/>
                </a:solidFill>
              </a:rPr>
              <a:t>Double-digit rate hikes get OK from Moody's</a:t>
            </a:r>
          </a:p>
          <a:p>
            <a:r>
              <a:rPr lang="en-US" i="1" dirty="0" err="1">
                <a:solidFill>
                  <a:srgbClr val="000000"/>
                </a:solidFill>
              </a:rPr>
              <a:t>FierceHealthPayer</a:t>
            </a:r>
            <a:r>
              <a:rPr lang="en-US" dirty="0">
                <a:solidFill>
                  <a:srgbClr val="000000"/>
                </a:solidFill>
              </a:rPr>
              <a:t> June 24, 2014 Alicia Caramenico</a:t>
            </a:r>
          </a:p>
          <a:p>
            <a:r>
              <a:rPr lang="en-US" sz="1200" dirty="0">
                <a:solidFill>
                  <a:srgbClr val="000000"/>
                </a:solidFill>
              </a:rPr>
              <a:t>http://www.fiercehealthpayer.com/story/double-digit-rate-hikes-get-ok-moodys/2014-06-24#ixzz35Zqq5y75  </a:t>
            </a:r>
          </a:p>
          <a:p>
            <a:endParaRPr lang="en-US" dirty="0">
              <a:solidFill>
                <a:srgbClr val="000000"/>
              </a:solidFill>
            </a:endParaRPr>
          </a:p>
          <a:p>
            <a:endParaRPr lang="en-US" dirty="0">
              <a:solidFill>
                <a:srgbClr val="000000"/>
              </a:solidFill>
            </a:endParaRPr>
          </a:p>
          <a:p>
            <a:r>
              <a:rPr lang="en-US" sz="2400" dirty="0">
                <a:solidFill>
                  <a:srgbClr val="000000"/>
                </a:solidFill>
              </a:rPr>
              <a:t>…more competition on the exchanges next year also means fewer new members. But that's okay, according to Moody's: With risk pool uncertainty, less membership--and therefore potentially less risk--is credit positive for insurers.</a:t>
            </a:r>
            <a:br>
              <a:rPr lang="en-US" sz="2400" dirty="0">
                <a:solidFill>
                  <a:srgbClr val="000000"/>
                </a:solidFill>
              </a:rPr>
            </a:br>
            <a:r>
              <a:rPr lang="en-US" dirty="0">
                <a:solidFill>
                  <a:srgbClr val="000000"/>
                </a:solidFill>
              </a:rPr>
              <a:t/>
            </a:r>
            <a:br>
              <a:rPr lang="en-US" dirty="0">
                <a:solidFill>
                  <a:srgbClr val="000000"/>
                </a:solidFill>
              </a:rPr>
            </a:br>
            <a:r>
              <a:rPr lang="en-US" dirty="0">
                <a:solidFill>
                  <a:srgbClr val="000000"/>
                </a:solidFill>
              </a:rPr>
              <a:t/>
            </a:r>
            <a:br>
              <a:rPr lang="en-US" dirty="0">
                <a:solidFill>
                  <a:srgbClr val="000000"/>
                </a:solidFill>
              </a:rPr>
            </a:br>
            <a:endParaRPr lang="en-US" dirty="0">
              <a:solidFill>
                <a:prstClr val="black"/>
              </a:solidFill>
            </a:endParaRPr>
          </a:p>
        </p:txBody>
      </p:sp>
    </p:spTree>
    <p:extLst>
      <p:ext uri="{BB962C8B-B14F-4D97-AF65-F5344CB8AC3E}">
        <p14:creationId xmlns:p14="http://schemas.microsoft.com/office/powerpoint/2010/main" xmlns="" val="20986846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2589</TotalTime>
  <Words>1273</Words>
  <Application>Microsoft Office PowerPoint</Application>
  <PresentationFormat>On-screen Show (4:3)</PresentationFormat>
  <Paragraphs>150</Paragraphs>
  <Slides>24</Slides>
  <Notes>6</Notes>
  <HiddenSlides>0</HiddenSlides>
  <MMClips>0</MMClips>
  <ScaleCrop>false</ScaleCrop>
  <HeadingPairs>
    <vt:vector size="6" baseType="variant">
      <vt:variant>
        <vt:lpstr>Theme</vt:lpstr>
      </vt:variant>
      <vt:variant>
        <vt:i4>6</vt:i4>
      </vt:variant>
      <vt:variant>
        <vt:lpstr>Embedded OLE Servers</vt:lpstr>
      </vt:variant>
      <vt:variant>
        <vt:i4>1</vt:i4>
      </vt:variant>
      <vt:variant>
        <vt:lpstr>Slide Titles</vt:lpstr>
      </vt:variant>
      <vt:variant>
        <vt:i4>24</vt:i4>
      </vt:variant>
    </vt:vector>
  </HeadingPairs>
  <TitlesOfParts>
    <vt:vector size="31" baseType="lpstr">
      <vt:lpstr>1_Office Theme</vt:lpstr>
      <vt:lpstr>2_Office Theme</vt:lpstr>
      <vt:lpstr>Office Theme</vt:lpstr>
      <vt:lpstr>3_Office Theme</vt:lpstr>
      <vt:lpstr>4_Office Theme</vt:lpstr>
      <vt:lpstr>5_Office Theme</vt:lpstr>
      <vt:lpstr>Microsoft Office Excel Chart</vt:lpstr>
      <vt:lpstr>Getting the Supportive Housing Industry Ready for the Transition to Managed Care: Introduction to Managed Care</vt:lpstr>
      <vt:lpstr>Health Insurance</vt:lpstr>
      <vt:lpstr>Slide 3</vt:lpstr>
      <vt:lpstr>“Boys, that’s the business you ought to get into.  It’s a great business.  Why think of it - people paying money before they even know what they were going to get!”</vt:lpstr>
      <vt:lpstr>DEFINITION</vt:lpstr>
      <vt:lpstr>Purposes of Insurance:</vt:lpstr>
      <vt:lpstr>Conditions for an event to be insurable:</vt:lpstr>
      <vt:lpstr>Slide 8</vt:lpstr>
      <vt:lpstr>Slide 9</vt:lpstr>
      <vt:lpstr>Slide 10</vt:lpstr>
      <vt:lpstr>Some important terms:</vt:lpstr>
      <vt:lpstr>Annual Family Premium versus Annual Deductible</vt:lpstr>
      <vt:lpstr>Tradeoffs in health insurance:</vt:lpstr>
      <vt:lpstr>Managed Care</vt:lpstr>
      <vt:lpstr>Slide 15</vt:lpstr>
      <vt:lpstr>Managed Care</vt:lpstr>
      <vt:lpstr>Slide 17</vt:lpstr>
      <vt:lpstr>Physician’s Control of Health Care Expenditures </vt:lpstr>
      <vt:lpstr>HEALTH MAINTENANCE ORGANIZATIONS (HMOs)- the prototype for managed care</vt:lpstr>
      <vt:lpstr>Slide 20</vt:lpstr>
      <vt:lpstr>Slide 21</vt:lpstr>
      <vt:lpstr>Distributing Prepaid Premiums</vt:lpstr>
      <vt:lpstr>Preferred Provider Organizations (PPO’s)</vt:lpstr>
      <vt:lpstr>Slide 24</vt:lpstr>
    </vt:vector>
  </TitlesOfParts>
  <Company>Kellogg School of Management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Insurance</dc:title>
  <dc:creator>Joel Shalowitz</dc:creator>
  <cp:lastModifiedBy>Amanda Wright</cp:lastModifiedBy>
  <cp:revision>9</cp:revision>
  <dcterms:created xsi:type="dcterms:W3CDTF">2014-07-08T20:37:48Z</dcterms:created>
  <dcterms:modified xsi:type="dcterms:W3CDTF">2014-07-16T17:07:28Z</dcterms:modified>
</cp:coreProperties>
</file>